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353" r:id="rId2"/>
    <p:sldId id="314" r:id="rId3"/>
    <p:sldId id="356" r:id="rId4"/>
    <p:sldId id="388" r:id="rId5"/>
    <p:sldId id="390" r:id="rId6"/>
    <p:sldId id="429" r:id="rId7"/>
    <p:sldId id="404" r:id="rId8"/>
    <p:sldId id="405" r:id="rId9"/>
    <p:sldId id="407" r:id="rId10"/>
    <p:sldId id="406" r:id="rId11"/>
    <p:sldId id="392" r:id="rId12"/>
    <p:sldId id="408" r:id="rId13"/>
    <p:sldId id="409" r:id="rId14"/>
    <p:sldId id="395" r:id="rId15"/>
    <p:sldId id="411" r:id="rId16"/>
    <p:sldId id="412" r:id="rId17"/>
    <p:sldId id="396" r:id="rId18"/>
    <p:sldId id="397" r:id="rId19"/>
    <p:sldId id="428" r:id="rId20"/>
    <p:sldId id="399" r:id="rId21"/>
    <p:sldId id="398" r:id="rId22"/>
    <p:sldId id="400" r:id="rId23"/>
    <p:sldId id="401" r:id="rId24"/>
    <p:sldId id="402" r:id="rId25"/>
    <p:sldId id="403" r:id="rId26"/>
    <p:sldId id="422" r:id="rId27"/>
    <p:sldId id="423" r:id="rId28"/>
    <p:sldId id="425" r:id="rId29"/>
    <p:sldId id="426" r:id="rId30"/>
    <p:sldId id="416" r:id="rId31"/>
    <p:sldId id="387" r:id="rId32"/>
    <p:sldId id="417" r:id="rId33"/>
    <p:sldId id="418" r:id="rId34"/>
    <p:sldId id="419" r:id="rId35"/>
    <p:sldId id="378" r:id="rId36"/>
    <p:sldId id="427" r:id="rId37"/>
    <p:sldId id="421" r:id="rId38"/>
    <p:sldId id="420" r:id="rId39"/>
    <p:sldId id="352" r:id="rId40"/>
    <p:sldId id="363" r:id="rId41"/>
  </p:sldIdLst>
  <p:sldSz cx="9144000" cy="5143500" type="screen16x9"/>
  <p:notesSz cx="6858000" cy="9144000"/>
  <p:defaultTextStyle>
    <a:defPPr>
      <a:defRPr lang="en-US"/>
    </a:defPPr>
    <a:lvl1pPr marL="0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67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34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501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668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835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002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169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336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6622"/>
    <a:srgbClr val="E1C2CD"/>
    <a:srgbClr val="5B964E"/>
    <a:srgbClr val="97B583"/>
    <a:srgbClr val="990000"/>
    <a:srgbClr val="009900"/>
    <a:srgbClr val="CC3300"/>
    <a:srgbClr val="336699"/>
    <a:srgbClr val="71BB3E"/>
    <a:srgbClr val="72B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 autoAdjust="0"/>
    <p:restoredTop sz="90098" autoAdjust="0"/>
  </p:normalViewPr>
  <p:slideViewPr>
    <p:cSldViewPr snapToGrid="0">
      <p:cViewPr>
        <p:scale>
          <a:sx n="125" d="100"/>
          <a:sy n="125" d="100"/>
        </p:scale>
        <p:origin x="-648" y="-400"/>
      </p:cViewPr>
      <p:guideLst>
        <p:guide orient="horz" pos="574"/>
        <p:guide pos="2880"/>
      </p:guideLst>
    </p:cSldViewPr>
  </p:slideViewPr>
  <p:outlineViewPr>
    <p:cViewPr>
      <p:scale>
        <a:sx n="33" d="100"/>
        <a:sy n="33" d="100"/>
      </p:scale>
      <p:origin x="0" y="2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814637966101"/>
          <c:y val="0.00166664361053925"/>
          <c:w val="0.646750473077158"/>
          <c:h val="0.99833333333333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FireEye</c:v>
                </c:pt>
              </c:strCache>
            </c:strRef>
          </c:tx>
          <c:spPr>
            <a:solidFill>
              <a:srgbClr val="008000"/>
            </a:solidFill>
          </c:spPr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IDS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39000">
                    <a:srgbClr val="298A02"/>
                  </a:gs>
                  <a:gs pos="2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</c:spPr>
          </c:dPt>
          <c:dPt>
            <c:idx val="1"/>
            <c:bubble3D val="0"/>
            <c:spPr>
              <a:gradFill flip="none" rotWithShape="1">
                <a:gsLst>
                  <a:gs pos="25000">
                    <a:srgbClr val="008000"/>
                  </a:gs>
                  <a:gs pos="75000">
                    <a:srgbClr val="008000"/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Netflow</c:v>
                </c:pt>
              </c:strCache>
            </c:strRef>
          </c:tx>
          <c:dPt>
            <c:idx val="0"/>
            <c:bubble3D val="0"/>
            <c:spPr>
              <a:solidFill>
                <a:srgbClr val="298A02"/>
              </a:solidFill>
            </c:spPr>
          </c:dPt>
          <c:dPt>
            <c:idx val="1"/>
            <c:bubble3D val="0"/>
            <c:spPr>
              <a:solidFill>
                <a:srgbClr val="298A02"/>
              </a:solidFill>
            </c:spPr>
          </c:dPt>
          <c:dPt>
            <c:idx val="2"/>
            <c:bubble3D val="0"/>
            <c:spPr>
              <a:solidFill>
                <a:srgbClr val="298A02"/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HIPS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62000">
                    <a:srgbClr val="008000"/>
                  </a:gs>
                  <a:gs pos="94000">
                    <a:schemeClr val="tx1">
                      <a:lumMod val="65000"/>
                      <a:lumOff val="35000"/>
                    </a:schemeClr>
                  </a:gs>
                </a:gsLst>
                <a:lin ang="3060000" scaled="0"/>
                <a:tileRect/>
              </a:gradFill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2"/>
            <c:bubble3D val="0"/>
            <c:spPr>
              <a:gradFill flip="none" rotWithShape="1">
                <a:gsLst>
                  <a:gs pos="32000">
                    <a:srgbClr val="008000"/>
                  </a:gs>
                  <a:gs pos="11000">
                    <a:schemeClr val="tx1">
                      <a:lumMod val="65000"/>
                      <a:lumOff val="35000"/>
                    </a:schemeClr>
                  </a:gs>
                </a:gsLst>
                <a:lin ang="18720000" scaled="0"/>
                <a:tileRect/>
              </a:gra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WSA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25000">
                    <a:srgbClr val="008000"/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path path="rect">
                  <a:fillToRect r="100000" b="100000"/>
                </a:path>
                <a:tileRect l="-100000" t="-100000"/>
              </a:gradFill>
            </c:spPr>
          </c:dPt>
          <c:dPt>
            <c:idx val="1"/>
            <c:bubble3D val="0"/>
            <c:spPr>
              <a:gradFill flip="none" rotWithShape="1">
                <a:gsLst>
                  <a:gs pos="92000">
                    <a:schemeClr val="tx1">
                      <a:lumMod val="65000"/>
                      <a:lumOff val="35000"/>
                    </a:schemeClr>
                  </a:gs>
                  <a:gs pos="80000">
                    <a:srgbClr val="008000"/>
                  </a:gs>
                </a:gsLst>
                <a:path path="circle">
                  <a:fillToRect l="100000" t="100000"/>
                </a:path>
                <a:tileRect r="-100000" b="-100000"/>
              </a:gradFill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DLP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2"/>
            <c:bubble3D val="0"/>
            <c:spPr>
              <a:gradFill flip="none" rotWithShape="1">
                <a:gsLst>
                  <a:gs pos="78000">
                    <a:srgbClr val="008000"/>
                  </a:gs>
                  <a:gs pos="96000">
                    <a:schemeClr val="tx1">
                      <a:lumMod val="65000"/>
                      <a:lumOff val="35000"/>
                    </a:schemeClr>
                  </a:gs>
                </a:gsLst>
                <a:path path="rect">
                  <a:fillToRect r="100000" b="100000"/>
                </a:path>
                <a:tileRect l="-100000" t="-100000"/>
              </a:gra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Anti-Virus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1"/>
            <c:bubble3D val="0"/>
            <c:spPr>
              <a:gradFill flip="none" rotWithShape="1">
                <a:gsLst>
                  <a:gs pos="69000">
                    <a:srgbClr val="008000"/>
                  </a:gs>
                  <a:gs pos="96000">
                    <a:srgbClr val="656565"/>
                  </a:gs>
                </a:gsLst>
                <a:path path="circle">
                  <a:fillToRect l="50000" t="50000" r="50000" b="50000"/>
                </a:path>
                <a:tileRect/>
              </a:gradFill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10"/>
      </c:doughnutChart>
    </c:plotArea>
    <c:plotVisOnly val="1"/>
    <c:dispBlanksAs val="gap"/>
    <c:showDLblsOverMax val="0"/>
  </c:chart>
  <c:txPr>
    <a:bodyPr/>
    <a:lstStyle/>
    <a:p>
      <a:pPr>
        <a:defRPr sz="1800">
          <a:solidFill>
            <a:srgbClr val="FFFFFF"/>
          </a:solidFill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0.85441</cdr:x>
      <cdr:y>0.64244</cdr:y>
    </cdr:from>
    <cdr:to>
      <cdr:x>0.92062</cdr:x>
      <cdr:y>0.75089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799737" y="541692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dirty="0" smtClean="0">
            <a:ea typeface="Arial"/>
            <a:cs typeface="Arial"/>
          </a:endParaRPr>
        </a:p>
        <a:p xmlns:a="http://schemas.openxmlformats.org/drawingml/2006/main">
          <a:endParaRPr lang="en-US" sz="1100" dirty="0" smtClean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0.37145</cdr:x>
      <cdr:y>0.34165</cdr:y>
    </cdr:from>
    <cdr:to>
      <cdr:x>0.46682</cdr:x>
      <cdr:y>0.64658</cdr:y>
    </cdr:to>
    <cdr:sp macro="" textlink="">
      <cdr:nvSpPr>
        <cdr:cNvPr id="3" name="TextBox 2"/>
        <cdr:cNvSpPr txBox="1"/>
      </cdr:nvSpPr>
      <cdr:spPr>
        <a:xfrm xmlns:a="http://schemas.openxmlformats.org/drawingml/2006/main" rot="20964585">
          <a:off x="2885235" y="1620421"/>
          <a:ext cx="740793" cy="14462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>
          <a:prstTxWarp prst="textArchUp">
            <a:avLst>
              <a:gd name="adj" fmla="val 21579814"/>
            </a:avLst>
          </a:prstTxWarp>
        </a:bodyPr>
        <a:lstStyle xmlns:a="http://schemas.openxmlformats.org/drawingml/2006/main"/>
        <a:p xmlns:a="http://schemas.openxmlformats.org/drawingml/2006/main">
          <a:r>
            <a:rPr lang="en-US" sz="1400" b="1" dirty="0" smtClean="0">
              <a:solidFill>
                <a:schemeClr val="bg1"/>
              </a:solidFill>
              <a:ea typeface="Arial"/>
              <a:cs typeface="Arial"/>
            </a:rPr>
            <a:t>IDS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0.41167</cdr:x>
      <cdr:y>0.41615</cdr:y>
    </cdr:from>
    <cdr:to>
      <cdr:x>0.53574</cdr:x>
      <cdr:y>0.62886</cdr:y>
    </cdr:to>
    <cdr:sp macro="" textlink="">
      <cdr:nvSpPr>
        <cdr:cNvPr id="5" name="TextBox 4"/>
        <cdr:cNvSpPr txBox="1"/>
      </cdr:nvSpPr>
      <cdr:spPr>
        <a:xfrm xmlns:a="http://schemas.openxmlformats.org/drawingml/2006/main" rot="19769058">
          <a:off x="3197699" y="1973764"/>
          <a:ext cx="963721" cy="10088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2609240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Anti-Malware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0.28622</cdr:x>
      <cdr:y>0.14417</cdr:y>
    </cdr:from>
    <cdr:to>
      <cdr:x>0.64295</cdr:x>
      <cdr:y>0.78925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952743" y="1215600"/>
          <a:ext cx="4926566" cy="54391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2131133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HIPS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0.34531</cdr:x>
      <cdr:y>0.34633</cdr:y>
    </cdr:from>
    <cdr:to>
      <cdr:x>0.56723</cdr:x>
      <cdr:y>0.71503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4768807" y="2920178"/>
          <a:ext cx="3064793" cy="31088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1721838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>
              <a:solidFill>
                <a:srgbClr val="FFFFFF"/>
              </a:solidFill>
              <a:ea typeface="Arial"/>
              <a:cs typeface="Arial"/>
            </a:rPr>
            <a:t>NetFlow</a:t>
          </a:r>
          <a:endParaRPr lang="en-US" sz="16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0.34437</cdr:x>
      <cdr:y>0.29334</cdr:y>
    </cdr:from>
    <cdr:to>
      <cdr:x>0.67104</cdr:x>
      <cdr:y>0.76251</cdr:y>
    </cdr:to>
    <cdr:sp macro="" textlink="">
      <cdr:nvSpPr>
        <cdr:cNvPr id="8" name="TextBox 7"/>
        <cdr:cNvSpPr txBox="1"/>
      </cdr:nvSpPr>
      <cdr:spPr>
        <a:xfrm xmlns:a="http://schemas.openxmlformats.org/drawingml/2006/main" rot="21299330">
          <a:off x="2674924" y="1391294"/>
          <a:ext cx="2537430" cy="2225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20421341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Web Proxy</a:t>
          </a:r>
          <a:endParaRPr lang="en-US" sz="16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0.36282</cdr:x>
      <cdr:y>0.23305</cdr:y>
    </cdr:from>
    <cdr:to>
      <cdr:x>0.66174</cdr:x>
      <cdr:y>0.77568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818209" y="1105331"/>
          <a:ext cx="2321906" cy="25736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890205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DLP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0.21975</cdr:x>
      <cdr:y>0.09798</cdr:y>
    </cdr:from>
    <cdr:to>
      <cdr:x>0.77074</cdr:x>
      <cdr:y>0.78074</cdr:y>
    </cdr:to>
    <cdr:sp macro="" textlink="">
      <cdr:nvSpPr>
        <cdr:cNvPr id="10" name="TextBox 9"/>
        <cdr:cNvSpPr txBox="1"/>
      </cdr:nvSpPr>
      <cdr:spPr>
        <a:xfrm xmlns:a="http://schemas.openxmlformats.org/drawingml/2006/main" rot="21301249">
          <a:off x="1706948" y="464726"/>
          <a:ext cx="4279850" cy="32382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4602794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Anti-Virus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0.25129</cdr:x>
      <cdr:y>0.15261</cdr:y>
    </cdr:from>
    <cdr:to>
      <cdr:x>0.62485</cdr:x>
      <cdr:y>0.82502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3470421" y="1286765"/>
          <a:ext cx="5158994" cy="56696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2170373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Web Proxy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0.21864</cdr:x>
      <cdr:y>0.12286</cdr:y>
    </cdr:from>
    <cdr:to>
      <cdr:x>0.64188</cdr:x>
      <cdr:y>0.89427</cdr:y>
    </cdr:to>
    <cdr:sp macro="" textlink="">
      <cdr:nvSpPr>
        <cdr:cNvPr id="12" name="TextBox 11"/>
        <cdr:cNvSpPr txBox="1"/>
      </cdr:nvSpPr>
      <cdr:spPr>
        <a:xfrm xmlns:a="http://schemas.openxmlformats.org/drawingml/2006/main">
          <a:off x="3019514" y="1035903"/>
          <a:ext cx="5845092" cy="65043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2007614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FFFFFF"/>
              </a:solidFill>
              <a:ea typeface="Arial"/>
              <a:cs typeface="Arial"/>
            </a:rPr>
            <a:t>DLP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0.30389</cdr:x>
      <cdr:y>0.24201</cdr:y>
    </cdr:from>
    <cdr:to>
      <cdr:x>0.62695</cdr:x>
      <cdr:y>0.75512</cdr:y>
    </cdr:to>
    <cdr:sp macro="" textlink="">
      <cdr:nvSpPr>
        <cdr:cNvPr id="13" name="TextBox 12"/>
        <cdr:cNvSpPr txBox="1"/>
      </cdr:nvSpPr>
      <cdr:spPr>
        <a:xfrm xmlns:a="http://schemas.openxmlformats.org/drawingml/2006/main" rot="21327861">
          <a:off x="2360492" y="1147843"/>
          <a:ext cx="2509389" cy="24336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3924849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Web Proxy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0.33783</cdr:x>
      <cdr:y>0.29567</cdr:y>
    </cdr:from>
    <cdr:to>
      <cdr:x>0.61688</cdr:x>
      <cdr:y>0.80879</cdr:y>
    </cdr:to>
    <cdr:sp macro="" textlink="">
      <cdr:nvSpPr>
        <cdr:cNvPr id="14" name="TextBox 13"/>
        <cdr:cNvSpPr txBox="1"/>
      </cdr:nvSpPr>
      <cdr:spPr>
        <a:xfrm xmlns:a="http://schemas.openxmlformats.org/drawingml/2006/main" rot="21113136">
          <a:off x="2624143" y="1402341"/>
          <a:ext cx="2167538" cy="24336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5098402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rgbClr val="FFFFFF"/>
              </a:solidFill>
              <a:ea typeface="Arial"/>
              <a:cs typeface="Arial"/>
            </a:rPr>
            <a:t>HIPS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0.37851</cdr:x>
      <cdr:y>0.36106</cdr:y>
    </cdr:from>
    <cdr:to>
      <cdr:x>0.54415</cdr:x>
      <cdr:y>0.79147</cdr:y>
    </cdr:to>
    <cdr:sp macro="" textlink="">
      <cdr:nvSpPr>
        <cdr:cNvPr id="15" name="TextBox 14"/>
        <cdr:cNvSpPr txBox="1"/>
      </cdr:nvSpPr>
      <cdr:spPr>
        <a:xfrm xmlns:a="http://schemas.openxmlformats.org/drawingml/2006/main" rot="21158078">
          <a:off x="2940100" y="1712466"/>
          <a:ext cx="1286619" cy="20413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3809540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>
              <a:solidFill>
                <a:srgbClr val="FFFFFF"/>
              </a:solidFill>
              <a:ea typeface="Arial"/>
              <a:cs typeface="Arial"/>
            </a:rPr>
            <a:t>NetFlow</a:t>
          </a:r>
          <a:endParaRPr lang="en-US" sz="1600" b="1" dirty="0" smtClean="0">
            <a:solidFill>
              <a:srgbClr val="FFFFFF"/>
            </a:solidFill>
            <a:ea typeface="Arial"/>
            <a:cs typeface="Arial"/>
          </a:endParaRP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0.36487</cdr:x>
      <cdr:y>0.40164</cdr:y>
    </cdr:from>
    <cdr:to>
      <cdr:x>0.51672</cdr:x>
      <cdr:y>0.63266</cdr:y>
    </cdr:to>
    <cdr:sp macro="" textlink="">
      <cdr:nvSpPr>
        <cdr:cNvPr id="16" name="TextBox 15"/>
        <cdr:cNvSpPr txBox="1"/>
      </cdr:nvSpPr>
      <cdr:spPr>
        <a:xfrm xmlns:a="http://schemas.openxmlformats.org/drawingml/2006/main" rot="18853156">
          <a:off x="2876061" y="1863020"/>
          <a:ext cx="1095693" cy="11795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20567109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rgbClr val="FFFFFF"/>
              </a:solidFill>
              <a:ea typeface="Arial"/>
              <a:cs typeface="Arial"/>
            </a:rPr>
            <a:t>Anti-Malware</a:t>
          </a:r>
        </a:p>
        <a:p xmlns:a="http://schemas.openxmlformats.org/drawingml/2006/main">
          <a:endParaRPr lang="en-US" sz="20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0.40612</cdr:x>
      <cdr:y>0.34674</cdr:y>
    </cdr:from>
    <cdr:to>
      <cdr:x>0.54717</cdr:x>
      <cdr:y>0.62609</cdr:y>
    </cdr:to>
    <cdr:sp macro="" textlink="">
      <cdr:nvSpPr>
        <cdr:cNvPr id="17" name="TextBox 16"/>
        <cdr:cNvSpPr txBox="1"/>
      </cdr:nvSpPr>
      <cdr:spPr>
        <a:xfrm xmlns:a="http://schemas.openxmlformats.org/drawingml/2006/main" rot="20921262">
          <a:off x="3154545" y="1644525"/>
          <a:ext cx="1095615" cy="13249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20567109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>
              <a:solidFill>
                <a:srgbClr val="FFFFFF"/>
              </a:solidFill>
              <a:ea typeface="Arial"/>
              <a:cs typeface="Arial"/>
            </a:rPr>
            <a:t>NetFlow</a:t>
          </a:r>
          <a:endParaRPr lang="en-US" sz="1600" b="1" dirty="0" smtClean="0">
            <a:solidFill>
              <a:srgbClr val="FFFFFF"/>
            </a:solidFill>
            <a:ea typeface="Arial"/>
            <a:cs typeface="Arial"/>
          </a:endParaRPr>
        </a:p>
        <a:p xmlns:a="http://schemas.openxmlformats.org/drawingml/2006/main">
          <a:endParaRPr lang="en-US" sz="16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0.40632</cdr:x>
      <cdr:y>0.23066</cdr:y>
    </cdr:from>
    <cdr:to>
      <cdr:x>0.70406</cdr:x>
      <cdr:y>0.77329</cdr:y>
    </cdr:to>
    <cdr:sp macro="" textlink="">
      <cdr:nvSpPr>
        <cdr:cNvPr id="18" name="TextBox 17"/>
        <cdr:cNvSpPr txBox="1"/>
      </cdr:nvSpPr>
      <cdr:spPr>
        <a:xfrm xmlns:a="http://schemas.openxmlformats.org/drawingml/2006/main">
          <a:off x="3156098" y="1094012"/>
          <a:ext cx="2312715" cy="25736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48766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FFFFFF"/>
              </a:solidFill>
              <a:ea typeface="Arial"/>
              <a:cs typeface="Arial"/>
            </a:rPr>
            <a:t>Anti-Virus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1251A-5BED-4754-A54E-5B9B85CDEED8}" type="datetimeFigureOut">
              <a:rPr lang="en-US" smtClean="0"/>
              <a:pPr/>
              <a:t>7/10/14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7D8F-2101-4538-B4F2-6EE5F60E73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1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257129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514259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771388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1028517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1285646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542776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799905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057034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AB1D-AF0B-42AD-9E35-DE7265CE881B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Cisco Live 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18114F7-8734-4EF2-BB75-E565003E84B9}" type="datetime1">
              <a:rPr lang="en-US" smtClean="0">
                <a:solidFill>
                  <a:schemeClr val="tx1"/>
                </a:solidFill>
              </a:rPr>
              <a:t>7/10/14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9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Report Categories from SANS:</a:t>
            </a:r>
          </a:p>
          <a:p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Authentication and Authorization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All login failures / successes by user, system,</a:t>
            </a:r>
            <a:r>
              <a:rPr lang="en-US" baseline="0" dirty="0" smtClean="0"/>
              <a:t> and BU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Login Attempts (success and failure) to non standard accounts: disabled / service / non-existent / default / suspended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logins after hours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err="1" smtClean="0"/>
              <a:t>Auth</a:t>
            </a:r>
            <a:r>
              <a:rPr lang="en-US" baseline="0" dirty="0" smtClean="0"/>
              <a:t> failures by unique attempted systems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VPN 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 and remote logins (success and failure)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Privileged account access (success and failure)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Multiple login failures followed by a success (same account)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Systems and Data Change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CRUD for users, groups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Additions of accounts to admin /</a:t>
            </a:r>
            <a:r>
              <a:rPr lang="en-US" baseline="0" dirty="0" smtClean="0"/>
              <a:t> high </a:t>
            </a:r>
            <a:r>
              <a:rPr lang="en-US" baseline="0" dirty="0" err="1" smtClean="0"/>
              <a:t>priv</a:t>
            </a:r>
            <a:r>
              <a:rPr lang="en-US" baseline="0" dirty="0" smtClean="0"/>
              <a:t> groups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Password changes / resets – by users and on behalf of them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CRUD for network services (new process IDs, local network conns,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Change to system files, binaries, </a:t>
            </a:r>
            <a:r>
              <a:rPr lang="en-US" dirty="0" err="1" smtClean="0"/>
              <a:t>configs</a:t>
            </a:r>
            <a:r>
              <a:rPr lang="en-US" dirty="0" smtClean="0"/>
              <a:t> (host IDS)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Changes to custom / other key files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Changes</a:t>
            </a:r>
            <a:r>
              <a:rPr lang="en-US" baseline="0" dirty="0" smtClean="0"/>
              <a:t> to file access permissions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Application installs and updates (success, failure) by system, app, user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Network Activity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All outbound conns from internal / DMZ</a:t>
            </a:r>
            <a:r>
              <a:rPr lang="en-US" baseline="0" dirty="0" smtClean="0"/>
              <a:t> systems – by system, conn count, user, bandwidth, unique destinations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“” during off hours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largest file transfers (inbound, outbound) OR top largest sessions by bytes </a:t>
            </a:r>
            <a:r>
              <a:rPr lang="en-US" baseline="0" dirty="0" err="1" smtClean="0"/>
              <a:t>xferred</a:t>
            </a:r>
            <a:endParaRPr lang="en-US" baseline="0" dirty="0" smtClean="0"/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Web file uploads to external sites (proxy logs)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file downloads by content type (exe, </a:t>
            </a:r>
            <a:r>
              <a:rPr lang="en-US" baseline="0" dirty="0" err="1" smtClean="0"/>
              <a:t>dll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and protocol (HTTP, email, IM,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Internal systems using many different protocols, ports (anomalous)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internal systems as sources for multiple NIDS, NIPS, WAF alerts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VPN network activity by user name, total session bytes, session count, resource usage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P2P use by internal system (AUP</a:t>
            </a:r>
            <a:r>
              <a:rPr lang="en-US" baseline="0" dirty="0" smtClean="0"/>
              <a:t> from web logs / next gen firewall)</a:t>
            </a:r>
            <a:endParaRPr lang="en-US" dirty="0" smtClean="0"/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Wireless</a:t>
            </a:r>
            <a:r>
              <a:rPr lang="en-US" baseline="0" dirty="0" smtClean="0"/>
              <a:t> network activity (devices, users,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– may also want to do “off hours” access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Log volume trend over days</a:t>
            </a:r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Resource Access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Access to resources on critical systems after hours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Top internal users blocked by proxy from accessing prohibited</a:t>
            </a:r>
            <a:r>
              <a:rPr lang="en-US" baseline="0" dirty="0" smtClean="0"/>
              <a:t> sites,</a:t>
            </a:r>
            <a:r>
              <a:rPr lang="en-US" dirty="0" smtClean="0"/>
              <a:t> malware</a:t>
            </a:r>
            <a:r>
              <a:rPr lang="en-US" baseline="0" dirty="0" smtClean="0"/>
              <a:t> sources,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File, network share or resources access (success, failure)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database users (should be service accounts, not developers ideally)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Summary of DB query types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Privileged DB user access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users executing insert, delete commands on DB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users executing create, grant, schema changes on DB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Summary of DB backups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internal email addresses sending attachments to outside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emailed attachment content types, sizes, names (may want users too…)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internal systems sending mail excluding known mail servers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Log access summary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Malware</a:t>
            </a:r>
            <a:r>
              <a:rPr lang="en-US" baseline="0" dirty="0" smtClean="0"/>
              <a:t> Activity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Malware detection trends w outcomes (is it getting blocked or not?)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Detect-only events from AV tools (stuff not cleaned or scanned)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AV protection failures (crashes, update failures,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Internal conns to known malware IP addresses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Least common malware types (bottom 10 versus top 10)</a:t>
            </a:r>
          </a:p>
          <a:p>
            <a:pPr marL="672976" lvl="1" indent="-224325">
              <a:buFont typeface="+mj-lt"/>
              <a:buAutoNum type="arabicPeriod"/>
            </a:pPr>
            <a:endParaRPr lang="en-US" baseline="0" dirty="0" smtClean="0"/>
          </a:p>
          <a:p>
            <a:pPr marL="224325" indent="-224325">
              <a:buFont typeface="+mj-lt"/>
              <a:buAutoNum type="arabicPeriod"/>
            </a:pPr>
            <a:r>
              <a:rPr lang="en-US" baseline="0" dirty="0" smtClean="0"/>
              <a:t>Failure and Critical Error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Critical errors</a:t>
            </a:r>
            <a:r>
              <a:rPr lang="en-US" baseline="0" dirty="0" smtClean="0"/>
              <a:t> by system, app, business unit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System and app crashes, shutdowns, restarts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Backup failures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Capacity / limit exhaustion events for memory, disk, CPU, other resources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Cisco Live 2014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C4CEDC-E3DD-4D16-B8BD-6EEBA5627F6C}" type="datetimeFigureOut">
              <a:rPr lang="en-US" smtClean="0"/>
              <a:t>7/10/14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3EF-7728-464C-BD3E-844BC429B6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6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51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rgbClr val="5F5F5F"/>
                </a:solidFill>
              </a:rPr>
              <a:t>BONUS</a:t>
            </a:r>
            <a:r>
              <a:rPr lang="en-US" i="1" dirty="0" smtClean="0">
                <a:solidFill>
                  <a:srgbClr val="5F5F5F"/>
                </a:solidFill>
              </a:rPr>
              <a:t>: Can easily pivot here for another search!!!</a:t>
            </a:r>
            <a:br>
              <a:rPr lang="en-US" i="1" dirty="0" smtClean="0">
                <a:solidFill>
                  <a:srgbClr val="5F5F5F"/>
                </a:solidFill>
              </a:rPr>
            </a:br>
            <a:r>
              <a:rPr lang="en-US" i="1" dirty="0" smtClean="0">
                <a:solidFill>
                  <a:srgbClr val="5F5F5F"/>
                </a:solidFill>
              </a:rPr>
              <a:t>Top largest file transfers (inbound, outbound) OR top largest sessions by bytes </a:t>
            </a:r>
            <a:r>
              <a:rPr lang="en-US" i="1" dirty="0" err="1" smtClean="0">
                <a:solidFill>
                  <a:srgbClr val="5F5F5F"/>
                </a:solidFill>
              </a:rPr>
              <a:t>xferred</a:t>
            </a:r>
            <a:endParaRPr lang="en-US" i="1" dirty="0" smtClean="0">
              <a:solidFill>
                <a:srgbClr val="5F5F5F"/>
              </a:solidFill>
            </a:endParaRPr>
          </a:p>
          <a:p>
            <a:pPr marL="0" marR="0" lvl="2" indent="0" algn="l" defTabSz="5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chemeClr val="accent6"/>
                </a:solidFill>
              </a:rPr>
              <a:t>BONUS</a:t>
            </a:r>
            <a:r>
              <a:rPr lang="en-US" i="1" dirty="0" smtClean="0">
                <a:solidFill>
                  <a:schemeClr val="accent6"/>
                </a:solidFill>
              </a:rPr>
              <a:t>: Easy overlays include Rogue AP detection / assoc., normal business hours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1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Cisco Live 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18114F7-8734-4EF2-BB75-E565003E84B9}" type="datetime1">
              <a:rPr lang="en-US" smtClean="0">
                <a:solidFill>
                  <a:schemeClr val="tx1"/>
                </a:solidFill>
              </a:rPr>
              <a:t>7/10/14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9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R-PPT-conf-2014-1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70"/>
            <a:ext cx="9151433" cy="51614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614352" y="47360"/>
            <a:ext cx="1444417" cy="175039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r"/>
            <a:r>
              <a:rPr lang="en-US" sz="800" dirty="0" smtClean="0">
                <a:solidFill>
                  <a:srgbClr val="FFFFFF"/>
                </a:solidFill>
              </a:rPr>
              <a:t>Copyright</a:t>
            </a:r>
            <a:r>
              <a:rPr lang="en-US" sz="800" baseline="0" dirty="0" smtClean="0">
                <a:solidFill>
                  <a:srgbClr val="FFFFFF"/>
                </a:solidFill>
              </a:rPr>
              <a:t> © 2014 </a:t>
            </a:r>
            <a:r>
              <a:rPr lang="en-US" sz="800" baseline="0" dirty="0" err="1" smtClean="0">
                <a:solidFill>
                  <a:srgbClr val="FFFFFF"/>
                </a:solidFill>
              </a:rPr>
              <a:t>Splunk</a:t>
            </a:r>
            <a:r>
              <a:rPr lang="en-US" sz="800" baseline="0" dirty="0" smtClean="0">
                <a:solidFill>
                  <a:srgbClr val="FFFFFF"/>
                </a:solidFill>
              </a:rPr>
              <a:t> Inc.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111200" y="1786667"/>
            <a:ext cx="4002215" cy="859280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/>
          <p:cNvSpPr>
            <a:spLocks noChangeArrowheads="1"/>
          </p:cNvSpPr>
          <p:nvPr userDrawn="1"/>
        </p:nvSpPr>
        <p:spPr bwMode="gray">
          <a:xfrm>
            <a:off x="655460" y="1328737"/>
            <a:ext cx="7835928" cy="2636044"/>
          </a:xfrm>
          <a:prstGeom prst="roundRect">
            <a:avLst>
              <a:gd name="adj" fmla="val 9894"/>
            </a:avLst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51426" tIns="25713" rIns="51426" bIns="25713"/>
          <a:lstStyle/>
          <a:p>
            <a:pPr lvl="0" defTabSz="514259"/>
            <a:endParaRPr lang="en-US" sz="1300" kern="0" noProof="0">
              <a:solidFill>
                <a:srgbClr val="FFFFFF"/>
              </a:solidFill>
              <a:latin typeface="Myriad Pro" charset="0"/>
              <a:sym typeface="Myriad Pro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646278" y="1762130"/>
            <a:ext cx="7850592" cy="170769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AutoShape 2"/>
          <p:cNvSpPr>
            <a:spLocks noChangeArrowheads="1"/>
          </p:cNvSpPr>
          <p:nvPr userDrawn="1"/>
        </p:nvSpPr>
        <p:spPr bwMode="gray">
          <a:xfrm>
            <a:off x="655460" y="1328737"/>
            <a:ext cx="7835928" cy="2636044"/>
          </a:xfrm>
          <a:prstGeom prst="roundRect">
            <a:avLst>
              <a:gd name="adj" fmla="val 9894"/>
            </a:avLst>
          </a:prstGeom>
          <a:gradFill flip="none" rotWithShape="1">
            <a:gsLst>
              <a:gs pos="100000">
                <a:schemeClr val="accent5">
                  <a:lumMod val="50000"/>
                </a:schemeClr>
              </a:gs>
              <a:gs pos="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51426" tIns="25713" rIns="51426" bIns="25713"/>
          <a:lstStyle/>
          <a:p>
            <a:pPr lvl="0" defTabSz="514259"/>
            <a:endParaRPr lang="en-US" sz="1300" kern="0" noProof="0">
              <a:solidFill>
                <a:srgbClr val="FFFFFF"/>
              </a:solidFill>
              <a:latin typeface="Myriad Pro" charset="0"/>
              <a:sym typeface="Myriad Pro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46278" y="1762130"/>
            <a:ext cx="7850592" cy="170769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872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 userDrawn="1"/>
        </p:nvSpPr>
        <p:spPr bwMode="gray">
          <a:xfrm>
            <a:off x="655460" y="1328737"/>
            <a:ext cx="7835928" cy="2636044"/>
          </a:xfrm>
          <a:prstGeom prst="roundRect">
            <a:avLst>
              <a:gd name="adj" fmla="val 9894"/>
            </a:avLst>
          </a:prstGeom>
          <a:gradFill rotWithShape="1">
            <a:gsLst>
              <a:gs pos="0">
                <a:srgbClr val="5F5F5F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wrap="none" lIns="51426" tIns="25713" rIns="51426" bIns="25713" anchor="ctr"/>
          <a:lstStyle/>
          <a:p>
            <a:pPr lvl="0" defTabSz="514259"/>
            <a:endParaRPr lang="en-US" sz="1000" kern="0" noProof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646278" y="1762130"/>
            <a:ext cx="7850592" cy="170769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31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66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R-PPT-conf-2014-1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70"/>
            <a:ext cx="9151433" cy="516140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80069" y="1894301"/>
            <a:ext cx="3203608" cy="675185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THANK YOU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53802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81009"/>
            <a:ext cx="8578850" cy="3395741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 marL="460800" indent="-230400">
              <a:lnSpc>
                <a:spcPct val="95000"/>
              </a:lnSpc>
              <a:spcBef>
                <a:spcPts val="600"/>
              </a:spcBef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2pPr>
            <a:lvl3pPr marL="691200" indent="-230400"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1227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88238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VR-PPT-conf-2014-1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70"/>
            <a:ext cx="9151433" cy="516140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13103" y="1814819"/>
            <a:ext cx="3820878" cy="80867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Click to edit Master text styles</a:t>
            </a:r>
          </a:p>
          <a:p>
            <a:pPr marL="257129" marR="0" lvl="1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9143999" cy="9117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89260"/>
            <a:ext cx="9144000" cy="625886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08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gray">
          <a:xfrm>
            <a:off x="457201" y="1027340"/>
            <a:ext cx="8229600" cy="3567283"/>
          </a:xfr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>
                <a:solidFill>
                  <a:schemeClr val="tx1"/>
                </a:solidFill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>
                <a:solidFill>
                  <a:schemeClr val="bg1"/>
                </a:solidFill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3pPr>
            <a:lvl4pPr marL="1028517" marR="0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solidFill>
                  <a:schemeClr val="bg1"/>
                </a:solidFill>
              </a:defRPr>
            </a:lvl4pPr>
            <a:lvl5pPr marL="1226721" marR="0" indent="-168741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5pPr>
          </a:lstStyle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Click to edit Master text styles</a:t>
            </a:r>
          </a:p>
          <a:p>
            <a:pPr marL="257129" marR="0" lvl="1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Second level</a:t>
            </a:r>
          </a:p>
          <a:p>
            <a:pPr marL="257129" marR="0" lvl="2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Third level</a:t>
            </a:r>
          </a:p>
          <a:p>
            <a:pPr marL="257129" marR="0" lvl="3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Fourth level</a:t>
            </a:r>
          </a:p>
          <a:p>
            <a:pPr marL="257129" marR="0" lvl="4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gray">
          <a:xfrm>
            <a:off x="457201" y="1313090"/>
            <a:ext cx="8229600" cy="3567283"/>
          </a:xfr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>
                <a:solidFill>
                  <a:schemeClr val="tx1"/>
                </a:solidFill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>
                <a:solidFill>
                  <a:schemeClr val="bg1"/>
                </a:solidFill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3pPr>
            <a:lvl4pPr marL="1028517" marR="0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solidFill>
                  <a:schemeClr val="bg1"/>
                </a:solidFill>
              </a:defRPr>
            </a:lvl4pPr>
            <a:lvl5pPr marL="1226721" marR="0" indent="-168741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5pPr>
          </a:lstStyle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Click to edit Master text styles</a:t>
            </a:r>
          </a:p>
          <a:p>
            <a:pPr marL="257129" marR="0" lvl="1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Second level</a:t>
            </a:r>
          </a:p>
          <a:p>
            <a:pPr marL="257129" marR="0" lvl="2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Third level</a:t>
            </a:r>
          </a:p>
          <a:p>
            <a:pPr marL="257129" marR="0" lvl="3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Fourth level</a:t>
            </a:r>
          </a:p>
          <a:p>
            <a:pPr marL="257129" marR="0" lvl="4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0" y="785685"/>
            <a:ext cx="9144000" cy="479779"/>
          </a:xfrm>
        </p:spPr>
        <p:txBody>
          <a:bodyPr>
            <a:normAutofit/>
          </a:bodyPr>
          <a:lstStyle>
            <a:lvl1pPr algn="ctr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9143999" cy="9117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89260"/>
            <a:ext cx="9144000" cy="578258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08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579040" y="1251901"/>
            <a:ext cx="3277375" cy="7619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72447" y="1971003"/>
            <a:ext cx="3746569" cy="2886748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544025" y="1251901"/>
            <a:ext cx="3277375" cy="7619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537432" y="1971003"/>
            <a:ext cx="3746569" cy="2886748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Subhead,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399714" y="911722"/>
            <a:ext cx="8134777" cy="5441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03224" y="1392699"/>
            <a:ext cx="3746569" cy="3394472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Subhead,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75260" y="911722"/>
            <a:ext cx="3964156" cy="7619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668667" y="1630824"/>
            <a:ext cx="3746569" cy="2886748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0" y="10287"/>
            <a:ext cx="9144000" cy="857250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1" y="1082278"/>
            <a:ext cx="8229600" cy="3394472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19"/>
              </a:buBlip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19"/>
              </a:buBlip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543722" marR="0" lvl="1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712462" marR="0" lvl="2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517" marR="0" lvl="3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27CC8FC-DC84-4CE8-AADD-ED05D9A2A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gray">
          <a:xfrm>
            <a:off x="457201" y="1211546"/>
            <a:ext cx="8229600" cy="387294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19"/>
              </a:buBlip>
              <a:tabLst/>
              <a:defRPr/>
            </a:pP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FTR-PPT-conf-2014-10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26800"/>
            <a:ext cx="9154061" cy="4267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80" r:id="rId3"/>
    <p:sldLayoutId id="2147483649" r:id="rId4"/>
    <p:sldLayoutId id="2147483650" r:id="rId5"/>
    <p:sldLayoutId id="2147483690" r:id="rId6"/>
    <p:sldLayoutId id="2147483687" r:id="rId7"/>
    <p:sldLayoutId id="2147483682" r:id="rId8"/>
    <p:sldLayoutId id="2147483686" r:id="rId9"/>
    <p:sldLayoutId id="2147483691" r:id="rId10"/>
    <p:sldLayoutId id="2147483699" r:id="rId11"/>
    <p:sldLayoutId id="2147483700" r:id="rId12"/>
    <p:sldLayoutId id="2147483654" r:id="rId13"/>
    <p:sldLayoutId id="2147483697" r:id="rId14"/>
    <p:sldLayoutId id="2147483701" r:id="rId15"/>
    <p:sldLayoutId id="2147483702" r:id="rId16"/>
    <p:sldLayoutId id="2147483705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816334" rtl="0" eaLnBrk="1" latinLnBrk="0" hangingPunct="1">
        <a:spcBef>
          <a:spcPct val="0"/>
        </a:spcBef>
        <a:buNone/>
        <a:defRPr sz="37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257129" marR="0" indent="-257129" algn="l" defTabSz="816334" rtl="0" eaLnBrk="1" fontAlgn="auto" latinLnBrk="0" hangingPunct="1">
        <a:lnSpc>
          <a:spcPct val="100000"/>
        </a:lnSpc>
        <a:spcBef>
          <a:spcPts val="675"/>
        </a:spcBef>
        <a:spcAft>
          <a:spcPts val="0"/>
        </a:spcAft>
        <a:buClrTx/>
        <a:buSzPct val="80000"/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722" marR="0" indent="-286592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Calibri" pitchFamily="34" charset="0"/>
        <a:buChar char="–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12462" marR="0" indent="-158920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7F7F7F"/>
        </a:buClr>
        <a:buSzPct val="100000"/>
        <a:buFont typeface="Wingdings 3" pitchFamily="18" charset="2"/>
        <a:buChar char="ê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5665" marR="0" indent="-205703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819" marR="0" indent="-66854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7F7F7F"/>
        </a:buClr>
        <a:buSzTx/>
        <a:buFont typeface="Wingdings 3" pitchFamily="18" charset="2"/>
        <a:buChar char="ê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19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85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53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420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7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34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01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68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35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002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69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36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splunk.com/Documentation/CIM/latest/User/Overview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ans.edu/research/security-laboratory/article/sixtoplogcategories" TargetMode="Externa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emf"/><Relationship Id="rId6" Type="http://schemas.openxmlformats.org/officeDocument/2006/relationships/image" Target="../media/image33.png"/><Relationship Id="rId7" Type="http://schemas.microsoft.com/office/2007/relationships/hdphoto" Target="../media/hdphoto1.wdp"/><Relationship Id="rId8" Type="http://schemas.openxmlformats.org/officeDocument/2006/relationships/hyperlink" Target="https://github.com/awurster/Splunk-.conf-2014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1.wdp"/><Relationship Id="rId5" Type="http://schemas.openxmlformats.org/officeDocument/2006/relationships/image" Target="../media/image3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3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3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3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wurster/Splunk-.conf-201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awurster@cisco.co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hyperlink" Target="https://github.com/awurster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linkedin.com/pub/andrew-wurster/18/148/46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ans.edu/research/security-laboratory/article/6toplog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5399677" y="2845048"/>
            <a:ext cx="3632146" cy="820424"/>
          </a:xfrm>
          <a:prstGeom prst="rect">
            <a:avLst/>
          </a:prstGeom>
        </p:spPr>
        <p:txBody>
          <a:bodyPr vert="horz" lIns="51426" tIns="25713" rIns="51426" bIns="25713"/>
          <a:lstStyle>
            <a:lvl1pPr marL="0" indent="0">
              <a:buNone/>
              <a:defRPr sz="4000" baseline="0"/>
            </a:lvl1pPr>
          </a:lstStyle>
          <a:p>
            <a:pPr algn="r" defTabSz="514259">
              <a:spcBef>
                <a:spcPct val="20000"/>
              </a:spcBef>
              <a:defRPr/>
            </a:pPr>
            <a:r>
              <a:rPr lang="en-US" sz="2500" dirty="0" smtClean="0">
                <a:solidFill>
                  <a:srgbClr val="FFFFFF"/>
                </a:solidFill>
              </a:rPr>
              <a:t>Andrew Wurster</a:t>
            </a:r>
            <a:endParaRPr lang="en-US" sz="2500" dirty="0">
              <a:solidFill>
                <a:srgbClr val="FFFFFF"/>
              </a:solidFill>
            </a:endParaRPr>
          </a:p>
          <a:p>
            <a:pPr algn="r" defTabSz="514259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</a:rPr>
              <a:t>Network Consulting Engineer,</a:t>
            </a:r>
          </a:p>
          <a:p>
            <a:pPr algn="r" defTabSz="514259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</a:rPr>
              <a:t>Cisco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15840" y="1786667"/>
            <a:ext cx="4297575" cy="859280"/>
          </a:xfrm>
        </p:spPr>
        <p:txBody>
          <a:bodyPr/>
          <a:lstStyle/>
          <a:p>
            <a:pPr algn="r"/>
            <a:r>
              <a:rPr lang="en-US" dirty="0"/>
              <a:t>Using </a:t>
            </a:r>
            <a:r>
              <a:rPr lang="en-US" dirty="0" smtClean="0"/>
              <a:t>Splunk to </a:t>
            </a:r>
            <a:r>
              <a:rPr lang="en-US" dirty="0"/>
              <a:t>Improve Your Network Security Posture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367271" y="211590"/>
            <a:ext cx="4735699" cy="4744454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390" tIns="25695" rIns="51390" bIns="25695" rtlCol="0" anchor="ctr"/>
          <a:lstStyle/>
          <a:p>
            <a:pPr algn="ctr" defTabSz="814814"/>
            <a:endParaRPr lang="en-US" sz="16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4100429"/>
              </p:ext>
            </p:extLst>
          </p:nvPr>
        </p:nvGraphicFramePr>
        <p:xfrm>
          <a:off x="138216" y="210912"/>
          <a:ext cx="7767563" cy="474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3739105" y="-662251"/>
            <a:ext cx="4881" cy="3252675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34110" y="2580429"/>
            <a:ext cx="4679383" cy="2710724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-430622" y="2595416"/>
            <a:ext cx="4169726" cy="2422358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1028" y="1051003"/>
            <a:ext cx="3287565" cy="3658682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Down">
              <a:avLst>
                <a:gd name="adj" fmla="val 1782945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6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Anti-Virus</a:t>
            </a:r>
          </a:p>
          <a:p>
            <a:pPr defTabSz="814814"/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4366" y="926096"/>
            <a:ext cx="3767322" cy="3238276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Up">
              <a:avLst>
                <a:gd name="adj" fmla="val 1530113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6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DLP</a:t>
            </a:r>
          </a:p>
          <a:p>
            <a:pPr defTabSz="814814"/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47714" y="2225982"/>
            <a:ext cx="1044261" cy="1008893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Up">
              <a:avLst>
                <a:gd name="adj" fmla="val 13536008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IDS</a:t>
            </a:r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6155" y="1450408"/>
            <a:ext cx="1457694" cy="1865359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Down">
              <a:avLst>
                <a:gd name="adj" fmla="val 2501167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 smtClean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Anti-Malware</a:t>
            </a:r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28963" y="846534"/>
            <a:ext cx="1972805" cy="2255123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Down">
              <a:avLst>
                <a:gd name="adj" fmla="val 3208392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IDS</a:t>
            </a:r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054" y="1962142"/>
            <a:ext cx="1095647" cy="1324922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Up">
              <a:avLst>
                <a:gd name="adj" fmla="val 679865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HIPS</a:t>
            </a:r>
          </a:p>
          <a:p>
            <a:pPr defTabSz="814814"/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09" y="227724"/>
            <a:ext cx="1768101" cy="667445"/>
          </a:xfrm>
          <a:prstGeom prst="rect">
            <a:avLst/>
          </a:prstGeom>
          <a:noFill/>
        </p:spPr>
        <p:txBody>
          <a:bodyPr wrap="square" lIns="51390" tIns="25695" rIns="51390" bIns="25695" rtlCol="0">
            <a:spAutoFit/>
          </a:bodyPr>
          <a:lstStyle/>
          <a:p>
            <a:pPr algn="ctr" defTabSz="814814"/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Anomaly Detection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654" y="4651983"/>
            <a:ext cx="1883104" cy="359668"/>
          </a:xfrm>
          <a:prstGeom prst="rect">
            <a:avLst/>
          </a:prstGeom>
          <a:noFill/>
        </p:spPr>
        <p:txBody>
          <a:bodyPr wrap="square" lIns="51390" tIns="25695" rIns="51390" bIns="25695" rtlCol="0">
            <a:spAutoFit/>
          </a:bodyPr>
          <a:lstStyle/>
          <a:p>
            <a:pPr algn="ctr" defTabSz="814814"/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Infected Host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97" y="3239259"/>
            <a:ext cx="2798396" cy="667445"/>
          </a:xfrm>
          <a:prstGeom prst="rect">
            <a:avLst/>
          </a:prstGeom>
          <a:noFill/>
        </p:spPr>
        <p:txBody>
          <a:bodyPr wrap="square" lIns="51390" tIns="25695" rIns="51390" bIns="25695" rtlCol="0">
            <a:spAutoFit/>
          </a:bodyPr>
          <a:lstStyle/>
          <a:p>
            <a:pPr algn="r" defTabSz="814814"/>
            <a:r>
              <a:rPr lang="en-US" sz="2000" b="1" dirty="0" smtClean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Command &amp; Control</a:t>
            </a:r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 </a:t>
            </a:r>
            <a:r>
              <a:rPr lang="en-US" sz="2000" b="1" dirty="0" smtClean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Traffic</a:t>
            </a:r>
            <a:endParaRPr lang="en-US" sz="2000" b="1" dirty="0">
              <a:solidFill>
                <a:srgbClr val="800000"/>
              </a:solidFill>
              <a:latin typeface="Arial"/>
              <a:ea typeface="Arial"/>
              <a:cs typeface="Arial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 idx="4294967295"/>
          </p:nvPr>
        </p:nvSpPr>
        <p:spPr>
          <a:xfrm>
            <a:off x="5097516" y="9525"/>
            <a:ext cx="4046483" cy="857250"/>
          </a:xfrm>
        </p:spPr>
        <p:txBody>
          <a:bodyPr/>
          <a:lstStyle/>
          <a:p>
            <a:pPr algn="r"/>
            <a:r>
              <a:rPr lang="en-US" dirty="0" smtClean="0"/>
              <a:t>Key Technologies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4294967295"/>
          </p:nvPr>
        </p:nvSpPr>
        <p:spPr>
          <a:xfrm>
            <a:off x="6045200" y="785813"/>
            <a:ext cx="3098799" cy="104298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>
                <a:solidFill>
                  <a:schemeClr val="accent5"/>
                </a:solidFill>
              </a:rPr>
              <a:t>What </a:t>
            </a:r>
            <a:r>
              <a:rPr lang="en-US" dirty="0">
                <a:solidFill>
                  <a:schemeClr val="accent5"/>
                </a:solidFill>
              </a:rPr>
              <a:t>t</a:t>
            </a:r>
            <a:r>
              <a:rPr lang="en-US" dirty="0" smtClean="0">
                <a:solidFill>
                  <a:schemeClr val="accent5"/>
                </a:solidFill>
              </a:rPr>
              <a:t>ype of </a:t>
            </a:r>
            <a:r>
              <a:rPr lang="en-US" b="1" dirty="0" smtClean="0">
                <a:solidFill>
                  <a:srgbClr val="CC3300"/>
                </a:solidFill>
              </a:rPr>
              <a:t>Threat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an each </a:t>
            </a:r>
            <a:r>
              <a:rPr lang="en-US" dirty="0">
                <a:solidFill>
                  <a:schemeClr val="accent5"/>
                </a:solidFill>
              </a:rPr>
              <a:t>t</a:t>
            </a:r>
            <a:r>
              <a:rPr lang="en-US" dirty="0" smtClean="0">
                <a:solidFill>
                  <a:schemeClr val="accent5"/>
                </a:solidFill>
              </a:rPr>
              <a:t>ool </a:t>
            </a:r>
            <a:r>
              <a:rPr lang="en-US" dirty="0">
                <a:solidFill>
                  <a:schemeClr val="accent5"/>
                </a:solidFill>
              </a:rPr>
              <a:t>d</a:t>
            </a:r>
            <a:r>
              <a:rPr lang="en-US" dirty="0" smtClean="0">
                <a:solidFill>
                  <a:schemeClr val="accent5"/>
                </a:solidFill>
              </a:rPr>
              <a:t>etect?</a:t>
            </a:r>
          </a:p>
        </p:txBody>
      </p:sp>
    </p:spTree>
    <p:extLst>
      <p:ext uri="{BB962C8B-B14F-4D97-AF65-F5344CB8AC3E}">
        <p14:creationId xmlns:p14="http://schemas.microsoft.com/office/powerpoint/2010/main" val="2060161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Filling those Core Competencies from the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82899" y="4770882"/>
            <a:ext cx="385725" cy="257175"/>
          </a:xfrm>
        </p:spPr>
        <p:txBody>
          <a:bodyPr/>
          <a:lstStyle/>
          <a:p>
            <a:fld id="{2F5CCB13-0A32-4557-88E9-079F0C33069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012275"/>
              </p:ext>
            </p:extLst>
          </p:nvPr>
        </p:nvGraphicFramePr>
        <p:xfrm>
          <a:off x="406400" y="802638"/>
          <a:ext cx="8341360" cy="32892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2320"/>
                <a:gridCol w="2226655"/>
                <a:gridCol w="4062385"/>
              </a:tblGrid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SANS Competencies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Technologies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Sources, Patterns,</a:t>
                      </a:r>
                      <a:r>
                        <a:rPr lang="en-US" baseline="0" dirty="0" smtClean="0"/>
                        <a:t> and Indicators</a:t>
                      </a:r>
                      <a:endParaRPr lang="en-US" dirty="0"/>
                    </a:p>
                  </a:txBody>
                  <a:tcPr anchor="ctr"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Authentication, Authorization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Login</a:t>
                      </a:r>
                      <a:r>
                        <a:rPr lang="en-US" sz="1400" baseline="0" dirty="0" smtClean="0"/>
                        <a:t> Activity</a:t>
                      </a:r>
                      <a:r>
                        <a:rPr lang="en-US" sz="1400" dirty="0" smtClean="0"/>
                        <a:t>, Time</a:t>
                      </a:r>
                      <a:r>
                        <a:rPr lang="en-US" sz="1400" baseline="0" dirty="0" smtClean="0"/>
                        <a:t> Spent, Privileges, Endpoint Posture, AAA Logs, Directory Logs ...</a:t>
                      </a:r>
                      <a:endParaRPr lang="en-US" sz="1400" dirty="0" smtClean="0"/>
                    </a:p>
                  </a:txBody>
                  <a:tcPr/>
                </a:tc>
              </a:tr>
              <a:tr h="280833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System, Data Changes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 Hashes, AAA Logs,</a:t>
                      </a:r>
                      <a:r>
                        <a:rPr lang="en-US" sz="1400" baseline="0" dirty="0" smtClean="0"/>
                        <a:t> Host IDS, Change Records, ...</a:t>
                      </a:r>
                      <a:endParaRPr lang="en-US" sz="1400" dirty="0"/>
                    </a:p>
                  </a:txBody>
                  <a:tcPr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Network Activity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Netflow</a:t>
                      </a:r>
                      <a:r>
                        <a:rPr lang="en-US" sz="1400" dirty="0" smtClean="0"/>
                        <a:t> Stats, Firewall Conns, Proxy Logs, IDS</a:t>
                      </a:r>
                      <a:r>
                        <a:rPr lang="en-US" sz="1400" baseline="0" dirty="0" smtClean="0"/>
                        <a:t> Events,</a:t>
                      </a:r>
                      <a:r>
                        <a:rPr lang="en-US" sz="1400" dirty="0" smtClean="0"/>
                        <a:t> DNS Logs, Time Spent...</a:t>
                      </a:r>
                    </a:p>
                  </a:txBody>
                  <a:tcPr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Resource</a:t>
                      </a:r>
                      <a:r>
                        <a:rPr lang="en-US" b="1" baseline="0" dirty="0" smtClean="0"/>
                        <a:t> Access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Email Stats, Proxy Logs, </a:t>
                      </a:r>
                      <a:r>
                        <a:rPr lang="en-US" sz="1400" dirty="0" err="1" smtClean="0"/>
                        <a:t>Netflow</a:t>
                      </a:r>
                      <a:r>
                        <a:rPr lang="en-US" sz="1400" dirty="0" smtClean="0"/>
                        <a:t> Stats,</a:t>
                      </a:r>
                      <a:r>
                        <a:rPr lang="en-US" sz="1400" baseline="0" dirty="0" smtClean="0"/>
                        <a:t> Endpoint Posture, Directory Logs, ...</a:t>
                      </a:r>
                      <a:endParaRPr lang="en-US" sz="1400" dirty="0" smtClean="0"/>
                    </a:p>
                  </a:txBody>
                  <a:tcPr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Malware Activity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</a:t>
                      </a:r>
                      <a:r>
                        <a:rPr lang="en-US" sz="1400" baseline="0" dirty="0" smtClean="0"/>
                        <a:t> Downloads</a:t>
                      </a:r>
                      <a:r>
                        <a:rPr lang="en-US" sz="1400" dirty="0" smtClean="0"/>
                        <a:t>, Email Attachments,</a:t>
                      </a:r>
                      <a:r>
                        <a:rPr lang="en-US" sz="1400" baseline="0" dirty="0" smtClean="0"/>
                        <a:t> Firewall Conns, Malware Engine Scans, ...</a:t>
                      </a:r>
                      <a:endParaRPr lang="en-US" sz="1400" dirty="0"/>
                    </a:p>
                  </a:txBody>
                  <a:tcPr/>
                </a:tc>
              </a:tr>
              <a:tr h="280833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Failure,</a:t>
                      </a:r>
                      <a:r>
                        <a:rPr lang="en-US" baseline="0" dirty="0" smtClean="0"/>
                        <a:t> Critical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... </a:t>
                      </a:r>
                      <a:r>
                        <a:rPr lang="en-US" sz="1400" dirty="0" err="1" smtClean="0"/>
                        <a:t>etc</a:t>
                      </a:r>
                      <a:r>
                        <a:rPr lang="en-US" sz="1400" dirty="0" smtClean="0"/>
                        <a:t> ...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537812" y="2779600"/>
            <a:ext cx="410775" cy="411480"/>
            <a:chOff x="2216642" y="3033873"/>
            <a:chExt cx="410775" cy="411480"/>
          </a:xfrm>
        </p:grpSpPr>
        <p:sp>
          <p:nvSpPr>
            <p:cNvPr id="12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3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5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7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964180" y="2249408"/>
            <a:ext cx="411480" cy="411480"/>
            <a:chOff x="8795608" y="3927132"/>
            <a:chExt cx="411480" cy="411480"/>
          </a:xfrm>
        </p:grpSpPr>
        <p:sp>
          <p:nvSpPr>
            <p:cNvPr id="22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5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6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3380740" y="2778483"/>
            <a:ext cx="411480" cy="411480"/>
            <a:chOff x="8795608" y="2989676"/>
            <a:chExt cx="411480" cy="411480"/>
          </a:xfrm>
        </p:grpSpPr>
        <p:sp>
          <p:nvSpPr>
            <p:cNvPr id="46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376067" y="2251852"/>
            <a:ext cx="441146" cy="411480"/>
            <a:chOff x="3732349" y="3033873"/>
            <a:chExt cx="441146" cy="41148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39187" y="2780172"/>
            <a:ext cx="441146" cy="411480"/>
            <a:chOff x="3732349" y="3033873"/>
            <a:chExt cx="441146" cy="411480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527283" y="1392692"/>
            <a:ext cx="400387" cy="389756"/>
            <a:chOff x="9415533" y="2889123"/>
            <a:chExt cx="677649" cy="659655"/>
          </a:xfrm>
        </p:grpSpPr>
        <p:sp>
          <p:nvSpPr>
            <p:cNvPr id="64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65" name="Picture 64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3817620" y="2250163"/>
            <a:ext cx="411480" cy="411480"/>
            <a:chOff x="8795608" y="2989676"/>
            <a:chExt cx="411480" cy="411480"/>
          </a:xfrm>
        </p:grpSpPr>
        <p:sp>
          <p:nvSpPr>
            <p:cNvPr id="67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22627" y="3288172"/>
            <a:ext cx="441146" cy="411480"/>
            <a:chOff x="3732349" y="3033873"/>
            <a:chExt cx="441146" cy="411480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74692" y="3287600"/>
            <a:ext cx="410775" cy="411480"/>
            <a:chOff x="2216642" y="3033873"/>
            <a:chExt cx="410775" cy="411480"/>
          </a:xfrm>
        </p:grpSpPr>
        <p:sp>
          <p:nvSpPr>
            <p:cNvPr id="73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74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6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8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401060" y="3285728"/>
            <a:ext cx="411480" cy="411480"/>
            <a:chOff x="8795608" y="3927132"/>
            <a:chExt cx="411480" cy="411480"/>
          </a:xfrm>
        </p:grpSpPr>
        <p:sp>
          <p:nvSpPr>
            <p:cNvPr id="80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82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3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4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5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6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7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8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9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0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1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2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3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4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6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7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8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9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00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01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02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2964180" y="1386563"/>
            <a:ext cx="411480" cy="411480"/>
            <a:chOff x="8795608" y="2989676"/>
            <a:chExt cx="411480" cy="411480"/>
          </a:xfrm>
        </p:grpSpPr>
        <p:sp>
          <p:nvSpPr>
            <p:cNvPr id="104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05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807460" y="2778483"/>
            <a:ext cx="411480" cy="411480"/>
            <a:chOff x="8795608" y="2989676"/>
            <a:chExt cx="411480" cy="411480"/>
          </a:xfrm>
        </p:grpSpPr>
        <p:sp>
          <p:nvSpPr>
            <p:cNvPr id="110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1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537460" y="2240003"/>
            <a:ext cx="411480" cy="411480"/>
            <a:chOff x="8795608" y="2989676"/>
            <a:chExt cx="411480" cy="411480"/>
          </a:xfrm>
        </p:grpSpPr>
        <p:sp>
          <p:nvSpPr>
            <p:cNvPr id="113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4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827780" y="3286483"/>
            <a:ext cx="411480" cy="411480"/>
            <a:chOff x="8795608" y="2989676"/>
            <a:chExt cx="411480" cy="411480"/>
          </a:xfrm>
        </p:grpSpPr>
        <p:sp>
          <p:nvSpPr>
            <p:cNvPr id="116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7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199732" y="4275660"/>
            <a:ext cx="296671" cy="297180"/>
            <a:chOff x="2216642" y="3033873"/>
            <a:chExt cx="410775" cy="411480"/>
          </a:xfrm>
        </p:grpSpPr>
        <p:sp>
          <p:nvSpPr>
            <p:cNvPr id="143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44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145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46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47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48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1744980" y="4283948"/>
            <a:ext cx="297180" cy="297180"/>
            <a:chOff x="8795608" y="3927132"/>
            <a:chExt cx="411480" cy="411480"/>
          </a:xfrm>
        </p:grpSpPr>
        <p:sp>
          <p:nvSpPr>
            <p:cNvPr id="150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152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3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4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5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6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7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8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9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0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1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2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3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4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5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6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7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8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9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70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71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72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3961859" y="4279900"/>
            <a:ext cx="366225" cy="297180"/>
            <a:chOff x="3699381" y="3033873"/>
            <a:chExt cx="507081" cy="411480"/>
          </a:xfrm>
        </p:grpSpPr>
        <p:sp>
          <p:nvSpPr>
            <p:cNvPr id="174" name="Oval 173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699381" y="3125518"/>
              <a:ext cx="507081" cy="234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5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64804" y="4305118"/>
            <a:ext cx="289168" cy="281490"/>
            <a:chOff x="9415533" y="2889123"/>
            <a:chExt cx="677649" cy="659655"/>
          </a:xfrm>
        </p:grpSpPr>
        <p:sp>
          <p:nvSpPr>
            <p:cNvPr id="177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474747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178" name="Picture 177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179" name="Group 178"/>
          <p:cNvGrpSpPr/>
          <p:nvPr/>
        </p:nvGrpSpPr>
        <p:grpSpPr>
          <a:xfrm>
            <a:off x="2821940" y="4294863"/>
            <a:ext cx="297180" cy="297180"/>
            <a:chOff x="8795608" y="2989676"/>
            <a:chExt cx="411480" cy="411480"/>
          </a:xfrm>
        </p:grpSpPr>
        <p:sp>
          <p:nvSpPr>
            <p:cNvPr id="180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81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621780" y="4259580"/>
            <a:ext cx="297180" cy="297180"/>
            <a:chOff x="8795608" y="2989676"/>
            <a:chExt cx="411480" cy="411480"/>
          </a:xfrm>
        </p:grpSpPr>
        <p:sp>
          <p:nvSpPr>
            <p:cNvPr id="183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84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7678420" y="4264383"/>
            <a:ext cx="297180" cy="297180"/>
            <a:chOff x="8795608" y="2989676"/>
            <a:chExt cx="411480" cy="411480"/>
          </a:xfrm>
        </p:grpSpPr>
        <p:sp>
          <p:nvSpPr>
            <p:cNvPr id="186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751345" y="4200793"/>
            <a:ext cx="1138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Switches, Routers, APs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8025905" y="4180473"/>
            <a:ext cx="803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Netflow</a:t>
            </a:r>
            <a:r>
              <a:rPr lang="en-US" sz="1200" dirty="0" smtClean="0"/>
              <a:t> Analyzer</a:t>
            </a:r>
            <a:endParaRPr lang="en-US" sz="1200" dirty="0"/>
          </a:p>
        </p:txBody>
      </p:sp>
      <p:sp>
        <p:nvSpPr>
          <p:cNvPr id="188" name="Rectangle 187"/>
          <p:cNvSpPr/>
          <p:nvPr/>
        </p:nvSpPr>
        <p:spPr>
          <a:xfrm>
            <a:off x="2102625" y="4302393"/>
            <a:ext cx="752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Firewall</a:t>
            </a:r>
            <a:endParaRPr lang="en-US" sz="1200" dirty="0"/>
          </a:p>
        </p:txBody>
      </p:sp>
      <p:sp>
        <p:nvSpPr>
          <p:cNvPr id="189" name="Rectangle 188"/>
          <p:cNvSpPr/>
          <p:nvPr/>
        </p:nvSpPr>
        <p:spPr>
          <a:xfrm>
            <a:off x="3179585" y="4210953"/>
            <a:ext cx="752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NGFW / NGIPS</a:t>
            </a:r>
            <a:endParaRPr lang="en-US" sz="1200" dirty="0"/>
          </a:p>
        </p:txBody>
      </p:sp>
      <p:sp>
        <p:nvSpPr>
          <p:cNvPr id="190" name="Rectangle 189"/>
          <p:cNvSpPr/>
          <p:nvPr/>
        </p:nvSpPr>
        <p:spPr>
          <a:xfrm>
            <a:off x="4266705" y="4282073"/>
            <a:ext cx="894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Web Proxy</a:t>
            </a:r>
            <a:endParaRPr lang="en-US" sz="1200" dirty="0"/>
          </a:p>
        </p:txBody>
      </p:sp>
      <p:sp>
        <p:nvSpPr>
          <p:cNvPr id="191" name="Rectangle 190"/>
          <p:cNvSpPr/>
          <p:nvPr/>
        </p:nvSpPr>
        <p:spPr>
          <a:xfrm>
            <a:off x="5485905" y="4282073"/>
            <a:ext cx="1036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Mail Gateway</a:t>
            </a:r>
            <a:endParaRPr lang="en-US" sz="1200" dirty="0"/>
          </a:p>
        </p:txBody>
      </p:sp>
      <p:sp>
        <p:nvSpPr>
          <p:cNvPr id="192" name="Rectangle 191"/>
          <p:cNvSpPr/>
          <p:nvPr/>
        </p:nvSpPr>
        <p:spPr>
          <a:xfrm>
            <a:off x="6959105" y="4180473"/>
            <a:ext cx="803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AAA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70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Source Types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354895" y="4888858"/>
            <a:ext cx="383410" cy="274637"/>
          </a:xfrm>
          <a:prstGeom prst="rect">
            <a:avLst/>
          </a:prstGeom>
        </p:spPr>
        <p:txBody>
          <a:bodyPr/>
          <a:lstStyle/>
          <a:p>
            <a:fld id="{E8839C46-E965-504D-BC92-3B5C4E31280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55156"/>
              </p:ext>
            </p:extLst>
          </p:nvPr>
        </p:nvGraphicFramePr>
        <p:xfrm>
          <a:off x="467360" y="871907"/>
          <a:ext cx="8455016" cy="373259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84241"/>
                <a:gridCol w="1415345"/>
                <a:gridCol w="1095438"/>
                <a:gridCol w="4559992"/>
              </a:tblGrid>
              <a:tr h="284275">
                <a:tc>
                  <a:txBody>
                    <a:bodyPr/>
                    <a:lstStyle/>
                    <a:p>
                      <a:r>
                        <a:rPr lang="en-US" dirty="0" smtClean="0"/>
                        <a:t>Device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</a:tr>
              <a:tr h="629741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ASA Firewall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ourier"/>
                          <a:cs typeface="Courier"/>
                        </a:rPr>
                        <a:t>Jul 02 2014 23:14:06: %ASA-5-106100: access-list inbound denied tcp outside/193.201.30.23(135) inside/193.201.30.23(1922) hit-cnt 1 first hit [0x91c26a3, 0x0]</a:t>
                      </a:r>
                    </a:p>
                  </a:txBody>
                  <a:tcPr/>
                </a:tc>
              </a:tr>
              <a:tr h="571960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Email</a:t>
                      </a:r>
                      <a:r>
                        <a:rPr lang="en-US" baseline="0" dirty="0" smtClean="0"/>
                        <a:t> Security Appliance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/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SCP / FTP / 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ourier"/>
                          <a:cs typeface="Courier"/>
                        </a:rPr>
                        <a:t>Thu Jul 02 23:15:54 2014 Info: MID 245170 Message-ID '&lt;194961.85741.qm@web65710.mail.ac4.yahoo.com&gt;'</a:t>
                      </a:r>
                    </a:p>
                  </a:txBody>
                  <a:tcPr/>
                </a:tc>
              </a:tr>
              <a:tr h="454813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Web</a:t>
                      </a:r>
                      <a:r>
                        <a:rPr lang="en-US" baseline="0" dirty="0" smtClean="0"/>
                        <a:t> Security Appliance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/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SCP / FTP / 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ourier"/>
                          <a:cs typeface="Courier"/>
                        </a:rPr>
                        <a:t>1343913291.98 70 91.208.184.24 TCP_MISS/200 3454 GET http://www.flashgames247.com/thumb/80x70/images/ …</a:t>
                      </a:r>
                    </a:p>
                  </a:txBody>
                  <a:tcPr/>
                </a:tc>
              </a:tr>
              <a:tr h="979597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Cisco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Scripted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 (SDEE)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2014-07-02 17:58:34,670 - INFO - 1343894300486157000 eventid="6821322601693" hostId=”ips.acme" sig_created="20061120" sig_type="other" severity="informational" app_name="sensorApp" appInstanceId="1588" signature="5575” … </a:t>
                      </a:r>
                    </a:p>
                  </a:txBody>
                  <a:tcPr/>
                </a:tc>
              </a:tr>
              <a:tr h="629741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Generic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Jul 2 23:24:20 10.48.24.32 Aug  2 2014 13:24:20 ace.acme: %ACE-3-251008: Health probe failed for server 192.168.111.12 on port 443</a:t>
                      </a:r>
                      <a:r>
                        <a:rPr lang="en-US" sz="1000" baseline="0" dirty="0" smtClean="0">
                          <a:latin typeface="Courier"/>
                          <a:cs typeface="Courier"/>
                        </a:rPr>
                        <a:t> …</a:t>
                      </a:r>
                      <a:endParaRPr lang="en-US" sz="1000" dirty="0" smtClean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9572" y="1979500"/>
            <a:ext cx="296671" cy="297180"/>
            <a:chOff x="2216642" y="3033873"/>
            <a:chExt cx="410775" cy="411480"/>
          </a:xfrm>
        </p:grpSpPr>
        <p:sp>
          <p:nvSpPr>
            <p:cNvPr id="7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8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10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1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2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3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09220" y="1418828"/>
            <a:ext cx="297180" cy="297180"/>
            <a:chOff x="8795608" y="3927132"/>
            <a:chExt cx="411480" cy="411480"/>
          </a:xfrm>
        </p:grpSpPr>
        <p:sp>
          <p:nvSpPr>
            <p:cNvPr id="15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1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0579" y="2573020"/>
            <a:ext cx="366225" cy="297180"/>
            <a:chOff x="3699381" y="3033873"/>
            <a:chExt cx="507081" cy="411480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99381" y="3125518"/>
              <a:ext cx="507081" cy="234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5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9204" y="4142558"/>
            <a:ext cx="289168" cy="281490"/>
            <a:chOff x="9415533" y="2889123"/>
            <a:chExt cx="677649" cy="659655"/>
          </a:xfrm>
        </p:grpSpPr>
        <p:sp>
          <p:nvSpPr>
            <p:cNvPr id="42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474747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43" name="Picture 42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109220" y="3268703"/>
            <a:ext cx="297180" cy="297180"/>
            <a:chOff x="8795608" y="2989676"/>
            <a:chExt cx="411480" cy="411480"/>
          </a:xfrm>
        </p:grpSpPr>
        <p:sp>
          <p:nvSpPr>
            <p:cNvPr id="45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62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Source Types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354895" y="4888858"/>
            <a:ext cx="383410" cy="274637"/>
          </a:xfrm>
          <a:prstGeom prst="rect">
            <a:avLst/>
          </a:prstGeom>
        </p:spPr>
        <p:txBody>
          <a:bodyPr/>
          <a:lstStyle/>
          <a:p>
            <a:fld id="{E8839C46-E965-504D-BC92-3B5C4E31280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96887"/>
              </p:ext>
            </p:extLst>
          </p:nvPr>
        </p:nvGraphicFramePr>
        <p:xfrm>
          <a:off x="416559" y="804345"/>
          <a:ext cx="8575041" cy="3618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10641"/>
                <a:gridCol w="1290320"/>
                <a:gridCol w="989328"/>
                <a:gridCol w="4984752"/>
              </a:tblGrid>
              <a:tr h="313941">
                <a:tc>
                  <a:txBody>
                    <a:bodyPr/>
                    <a:lstStyle/>
                    <a:p>
                      <a:r>
                        <a:rPr lang="en-US" dirty="0" smtClean="0"/>
                        <a:t>Device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Input</a:t>
                      </a:r>
                      <a:r>
                        <a:rPr lang="en-US" sz="1500" baseline="0" dirty="0" smtClean="0"/>
                        <a:t> Method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</a:tr>
              <a:tr h="631648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Sourcefire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Scripted</a:t>
                      </a:r>
                      <a:r>
                        <a:rPr lang="en-US" baseline="0" dirty="0" smtClean="0"/>
                        <a:t>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sz="1200" baseline="0" dirty="0" err="1" smtClean="0"/>
                        <a:t>eStreamer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rec_type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=400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rec_type_simple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="IPS EVENT"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event_sec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=1409300614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event_usec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=919489 sensor=10.67.34.71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event_id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=258025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msg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="APP-DETECT failed FTP login attempt"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sid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=13360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gid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 rev=6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class_desc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="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Misc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Activity" class=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misc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-activity priority=low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src_ip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=192.168.100.98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dest_ip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=192.168.10.18 …</a:t>
                      </a:r>
                    </a:p>
                  </a:txBody>
                  <a:tcPr/>
                </a:tc>
              </a:tr>
              <a:tr h="631648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Cyber Threat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Defence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Lancope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ourier"/>
                          <a:cs typeface="Courier"/>
                        </a:rPr>
                        <a:t>Aug 29 17:59:00 stl-as-n07-cyber-smc-1.cisco.com Aug 29 16:59:00 stl-as-n07-cyber-smc-1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StealthWatch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[2359]: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alarm_category_name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Anomaly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",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alarm_severity_name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="Major",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alarm_status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="ACTIVE",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alarm_type_name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="High Target Index", …</a:t>
                      </a:r>
                    </a:p>
                  </a:txBody>
                  <a:tcPr/>
                </a:tc>
              </a:tr>
              <a:tr h="494333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Wireless LAN</a:t>
                      </a:r>
                      <a:r>
                        <a:rPr lang="en-US" baseline="0" dirty="0" smtClean="0"/>
                        <a:t> Controller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ourier"/>
                          <a:cs typeface="Courier"/>
                        </a:rPr>
                        <a:t>Aug 30 13:55:28 n07-3850-1-wlc.cisco.com 47920: 0.0.0.0: Aug 30 03:59:02.892: %EPM-6-POLICY_APP_SUCCESS: Policy Application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succeded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for Client [0.0.0.0] MAC [40f3.0868.59d5]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AuditSession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ID [0a43223754014c0600007e44] for POLICY_TYPE [URL Redirect] …</a:t>
                      </a:r>
                    </a:p>
                  </a:txBody>
                  <a:tcPr/>
                </a:tc>
              </a:tr>
              <a:tr h="906278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Cisco ISE / </a:t>
                      </a:r>
                      <a:r>
                        <a:rPr lang="en-US" dirty="0" err="1" smtClean="0"/>
                        <a:t>TrustSec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Aug 31 15:08:13 stl-as-n07-ise-1.cisco.com Aug 31 15:08:14 stl-as-n07-ise-1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CISE_Passed_Authentications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... NOTICE Passed-Authentication: Authentication succeeded,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ConfigVersionId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=7, Device IP Address=10.67.34.55,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DestinationIPAddress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=10.67.34.38,…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68564" y="3004638"/>
            <a:ext cx="289168" cy="281490"/>
            <a:chOff x="9415533" y="2889123"/>
            <a:chExt cx="677649" cy="659655"/>
          </a:xfrm>
        </p:grpSpPr>
        <p:sp>
          <p:nvSpPr>
            <p:cNvPr id="42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474747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43" name="Picture 42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8420" y="1358623"/>
            <a:ext cx="297180" cy="297180"/>
            <a:chOff x="8795608" y="2989676"/>
            <a:chExt cx="411480" cy="411480"/>
          </a:xfrm>
        </p:grpSpPr>
        <p:sp>
          <p:nvSpPr>
            <p:cNvPr id="45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740" y="3863340"/>
            <a:ext cx="297180" cy="297180"/>
            <a:chOff x="8795608" y="2989676"/>
            <a:chExt cx="411480" cy="411480"/>
          </a:xfrm>
        </p:grpSpPr>
        <p:sp>
          <p:nvSpPr>
            <p:cNvPr id="48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580" y="2252703"/>
            <a:ext cx="297180" cy="297180"/>
            <a:chOff x="8795608" y="2989676"/>
            <a:chExt cx="411480" cy="411480"/>
          </a:xfrm>
        </p:grpSpPr>
        <p:sp>
          <p:nvSpPr>
            <p:cNvPr id="51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22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Primer</a:t>
            </a:r>
            <a:r>
              <a:rPr lang="en-US" dirty="0"/>
              <a:t> </a:t>
            </a:r>
            <a:r>
              <a:rPr lang="en-US" dirty="0" smtClean="0"/>
              <a:t>on the Common Information Model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Assumes you have all the proper "piping" in place</a:t>
            </a:r>
          </a:p>
          <a:p>
            <a:r>
              <a:rPr lang="en-US" dirty="0" smtClean="0"/>
              <a:t>App tries to set structure up for you, but may take some fine tuning</a:t>
            </a:r>
          </a:p>
          <a:p>
            <a:r>
              <a:rPr lang="en-US" dirty="0" smtClean="0"/>
              <a:t>Event types built on "</a:t>
            </a:r>
            <a:r>
              <a:rPr lang="en-US" b="1" i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cisco:&lt;*&gt;:&lt;*&gt;</a:t>
            </a:r>
            <a:r>
              <a:rPr lang="en-US" dirty="0" smtClean="0"/>
              <a:t>" source typing logic:</a:t>
            </a:r>
          </a:p>
          <a:p>
            <a:pPr marL="425870" lvl="2" indent="0">
              <a:buNone/>
            </a:pP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7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7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7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7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squid</a:t>
            </a:r>
          </a:p>
          <a:p>
            <a:pPr marL="425870" lvl="2" indent="0">
              <a:buNone/>
            </a:pP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[cisco-</a:t>
            </a:r>
            <a:r>
              <a:rPr lang="en-US" dirty="0" err="1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-squid]</a:t>
            </a:r>
          </a:p>
          <a:p>
            <a:pPr marL="425870" lvl="2" indent="0">
              <a:buNone/>
            </a:pP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search = </a:t>
            </a:r>
            <a:r>
              <a:rPr lang="en-US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sourcetype</a:t>
            </a:r>
            <a:r>
              <a:rPr lang="en-US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="</a:t>
            </a:r>
            <a:r>
              <a:rPr lang="en-US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cisco:wsa:squid</a:t>
            </a:r>
            <a:r>
              <a:rPr lang="en-US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"</a:t>
            </a:r>
            <a:endParaRPr lang="en-US" dirty="0" smtClean="0"/>
          </a:p>
          <a:p>
            <a:r>
              <a:rPr lang="en-US" b="1" dirty="0" smtClean="0">
                <a:solidFill>
                  <a:srgbClr val="00A9E1"/>
                </a:solidFill>
              </a:rPr>
              <a:t>CIM Compliant </a:t>
            </a:r>
            <a:r>
              <a:rPr lang="en-US" dirty="0" smtClean="0"/>
              <a:t>Event Types, Tags work across apps, i.e. </a:t>
            </a:r>
            <a:r>
              <a:rPr lang="en-US" b="1" i="1" dirty="0" smtClean="0">
                <a:solidFill>
                  <a:schemeClr val="accent3"/>
                </a:solidFill>
              </a:rPr>
              <a:t>Splunk ESS</a:t>
            </a:r>
          </a:p>
          <a:p>
            <a:r>
              <a:rPr lang="en-US" dirty="0"/>
              <a:t>Common Info Model Add-on helps identify any missing gaps</a:t>
            </a:r>
          </a:p>
          <a:p>
            <a:pPr lvl="1"/>
            <a:r>
              <a:rPr lang="en-US" i="1" dirty="0" err="1" smtClean="0">
                <a:solidFill>
                  <a:schemeClr val="accent6"/>
                </a:solidFill>
              </a:rPr>
              <a:t>Splunk.com</a:t>
            </a:r>
            <a:r>
              <a:rPr lang="en-US" i="1" dirty="0" smtClean="0">
                <a:solidFill>
                  <a:schemeClr val="accent6"/>
                </a:solidFill>
              </a:rPr>
              <a:t> </a:t>
            </a:r>
            <a:r>
              <a:rPr lang="en-US" i="1" dirty="0">
                <a:solidFill>
                  <a:schemeClr val="accent6"/>
                </a:solidFill>
              </a:rPr>
              <a:t>&gt; Documentation &gt; Splunk Common Information Model Add-on &gt; Common Information Model Add-on Manual &gt; </a:t>
            </a:r>
            <a:r>
              <a:rPr lang="en-US" i="1" dirty="0" smtClean="0">
                <a:solidFill>
                  <a:schemeClr val="accent6"/>
                </a:solidFill>
              </a:rPr>
              <a:t>Overview</a:t>
            </a:r>
          </a:p>
          <a:p>
            <a:pPr lvl="1"/>
            <a:r>
              <a:rPr lang="en-US" u="sng" dirty="0" smtClean="0">
                <a:hlinkClick r:id="rId3"/>
              </a:rPr>
              <a:t>http://docs.splunk.com/Documentation/CIM/latest/User/Overview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hape 18"/>
          <p:cNvCxnSpPr>
            <a:stCxn id="28" idx="1"/>
            <a:endCxn id="106" idx="1"/>
          </p:cNvCxnSpPr>
          <p:nvPr/>
        </p:nvCxnSpPr>
        <p:spPr bwMode="auto">
          <a:xfrm rot="10800000" flipH="1" flipV="1">
            <a:off x="381000" y="1205116"/>
            <a:ext cx="3047740" cy="2275001"/>
          </a:xfrm>
          <a:prstGeom prst="bentConnector3">
            <a:avLst>
              <a:gd name="adj1" fmla="val -7501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hape 18"/>
          <p:cNvCxnSpPr>
            <a:stCxn id="28" idx="1"/>
            <a:endCxn id="96" idx="1"/>
          </p:cNvCxnSpPr>
          <p:nvPr/>
        </p:nvCxnSpPr>
        <p:spPr bwMode="auto">
          <a:xfrm rot="10800000" flipH="1" flipV="1">
            <a:off x="381000" y="1205117"/>
            <a:ext cx="6324600" cy="1904584"/>
          </a:xfrm>
          <a:prstGeom prst="bentConnector3">
            <a:avLst>
              <a:gd name="adj1" fmla="val -3614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 Simple Example using CIM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hape 18"/>
          <p:cNvCxnSpPr>
            <a:stCxn id="28" idx="1"/>
            <a:endCxn id="53" idx="1"/>
          </p:cNvCxnSpPr>
          <p:nvPr/>
        </p:nvCxnSpPr>
        <p:spPr bwMode="auto">
          <a:xfrm rot="10800000" flipH="1" flipV="1">
            <a:off x="381000" y="1205117"/>
            <a:ext cx="152400" cy="913984"/>
          </a:xfrm>
          <a:prstGeom prst="bentConnector3">
            <a:avLst>
              <a:gd name="adj1" fmla="val -150000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hape 18"/>
          <p:cNvCxnSpPr>
            <a:stCxn id="28" idx="1"/>
            <a:endCxn id="7" idx="1"/>
          </p:cNvCxnSpPr>
          <p:nvPr/>
        </p:nvCxnSpPr>
        <p:spPr bwMode="auto">
          <a:xfrm rot="10800000" flipH="1" flipV="1">
            <a:off x="381000" y="1205117"/>
            <a:ext cx="3570556" cy="532984"/>
          </a:xfrm>
          <a:prstGeom prst="bentConnector3">
            <a:avLst>
              <a:gd name="adj1" fmla="val -6402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ounded Rectangle 27"/>
          <p:cNvSpPr/>
          <p:nvPr/>
        </p:nvSpPr>
        <p:spPr bwMode="auto">
          <a:xfrm>
            <a:off x="381000" y="971550"/>
            <a:ext cx="8305800" cy="467134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r>
              <a:rPr lang="en-US" sz="1100" dirty="0" smtClean="0">
                <a:latin typeface="Courier"/>
                <a:cs typeface="Courier"/>
              </a:rPr>
              <a:t>Aug 02 2014 </a:t>
            </a:r>
            <a:r>
              <a:rPr lang="en-US" sz="1100" dirty="0">
                <a:latin typeface="Courier"/>
                <a:cs typeface="Courier"/>
              </a:rPr>
              <a:t>23:14:06: %ASA-5-106100: access-list inbound denied </a:t>
            </a:r>
            <a:r>
              <a:rPr lang="en-US" sz="1100" dirty="0" err="1">
                <a:latin typeface="Courier"/>
                <a:cs typeface="Courier"/>
              </a:rPr>
              <a:t>tcp</a:t>
            </a:r>
            <a:r>
              <a:rPr lang="en-US" sz="1100" dirty="0">
                <a:latin typeface="Courier"/>
                <a:cs typeface="Courier"/>
              </a:rPr>
              <a:t> outside/</a:t>
            </a:r>
            <a:r>
              <a:rPr lang="en-US" sz="1100" dirty="0" smtClean="0">
                <a:latin typeface="Courier"/>
                <a:cs typeface="Courier"/>
              </a:rPr>
              <a:t>173.246.103.92(1922) </a:t>
            </a:r>
            <a:r>
              <a:rPr lang="en-US" sz="1100" dirty="0">
                <a:latin typeface="Courier"/>
                <a:cs typeface="Courier"/>
              </a:rPr>
              <a:t>inside</a:t>
            </a:r>
            <a:r>
              <a:rPr lang="en-US" sz="1100" dirty="0" smtClean="0">
                <a:latin typeface="Courier"/>
                <a:cs typeface="Courier"/>
              </a:rPr>
              <a:t>/192.168.10.18(135) </a:t>
            </a:r>
            <a:r>
              <a:rPr lang="en-US" sz="1100" dirty="0">
                <a:latin typeface="Courier"/>
                <a:cs typeface="Courier"/>
              </a:rPr>
              <a:t>hit-</a:t>
            </a:r>
            <a:r>
              <a:rPr lang="en-US" sz="1100" dirty="0" err="1">
                <a:latin typeface="Courier"/>
                <a:cs typeface="Courier"/>
              </a:rPr>
              <a:t>cnt</a:t>
            </a:r>
            <a:r>
              <a:rPr lang="en-US" sz="1100" dirty="0">
                <a:latin typeface="Courier"/>
                <a:cs typeface="Courier"/>
              </a:rPr>
              <a:t> 1 first hit [0x91c26a3, 0x0]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951556" y="1581150"/>
            <a:ext cx="2398705" cy="1382183"/>
            <a:chOff x="3048000" y="2038350"/>
            <a:chExt cx="2398705" cy="138218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048000" y="2038350"/>
              <a:ext cx="1087705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Source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3221304" y="23132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src_ip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221304" y="25862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>
                  <a:solidFill>
                    <a:srgbClr val="000000"/>
                  </a:solidFill>
                  <a:latin typeface="Courier"/>
                  <a:cs typeface="Courier"/>
                </a:rPr>
                <a:t>src_port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3221565" y="28676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src_if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91" name="Rounded Rectangle 90"/>
            <p:cNvSpPr/>
            <p:nvPr/>
          </p:nvSpPr>
          <p:spPr bwMode="auto">
            <a:xfrm>
              <a:off x="3221565" y="3140684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2" name="Rounded Rectangle 91"/>
            <p:cNvSpPr/>
            <p:nvPr/>
          </p:nvSpPr>
          <p:spPr bwMode="auto">
            <a:xfrm>
              <a:off x="4049183" y="2311401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173.246.103.92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3" name="Rounded Rectangle 92"/>
            <p:cNvSpPr/>
            <p:nvPr/>
          </p:nvSpPr>
          <p:spPr bwMode="auto">
            <a:xfrm>
              <a:off x="4049183" y="2584452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1922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049444" y="2865833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outside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95" name="Rounded Rectangle 94"/>
            <p:cNvSpPr/>
            <p:nvPr/>
          </p:nvSpPr>
          <p:spPr bwMode="auto">
            <a:xfrm>
              <a:off x="4049444" y="3138884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705600" y="2952750"/>
            <a:ext cx="2307282" cy="1382183"/>
            <a:chOff x="5943600" y="2343150"/>
            <a:chExt cx="2307282" cy="1382183"/>
          </a:xfrm>
        </p:grpSpPr>
        <p:sp>
          <p:nvSpPr>
            <p:cNvPr id="96" name="Rounded Rectangle 95"/>
            <p:cNvSpPr/>
            <p:nvPr/>
          </p:nvSpPr>
          <p:spPr bwMode="auto">
            <a:xfrm>
              <a:off x="5943600" y="2343150"/>
              <a:ext cx="1087705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Destination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 bwMode="auto">
            <a:xfrm>
              <a:off x="6116904" y="26180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dest_ip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6116904" y="28910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dest_port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6117165" y="31724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dest_if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00" name="Rounded Rectangle 99"/>
            <p:cNvSpPr/>
            <p:nvPr/>
          </p:nvSpPr>
          <p:spPr bwMode="auto">
            <a:xfrm>
              <a:off x="6117165" y="3445484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1" name="Rounded Rectangle 100"/>
            <p:cNvSpPr/>
            <p:nvPr/>
          </p:nvSpPr>
          <p:spPr bwMode="auto">
            <a:xfrm>
              <a:off x="7010139" y="2616201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192.168.10.18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7010139" y="2889252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latin typeface="Courier"/>
                  <a:cs typeface="Courier"/>
                </a:rPr>
                <a:t>135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7010400" y="3170633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inside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04" name="Rounded Rectangle 103"/>
            <p:cNvSpPr/>
            <p:nvPr/>
          </p:nvSpPr>
          <p:spPr bwMode="auto">
            <a:xfrm>
              <a:off x="7010400" y="3443684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428740" y="3323167"/>
            <a:ext cx="2819921" cy="1382183"/>
            <a:chOff x="4343400" y="3638550"/>
            <a:chExt cx="2819921" cy="1382183"/>
          </a:xfrm>
        </p:grpSpPr>
        <p:sp>
          <p:nvSpPr>
            <p:cNvPr id="106" name="Rounded Rectangle 105"/>
            <p:cNvSpPr/>
            <p:nvPr/>
          </p:nvSpPr>
          <p:spPr bwMode="auto">
            <a:xfrm>
              <a:off x="4343400" y="3638550"/>
              <a:ext cx="1087705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Outcome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7" name="Rounded Rectangle 106"/>
            <p:cNvSpPr/>
            <p:nvPr/>
          </p:nvSpPr>
          <p:spPr bwMode="auto">
            <a:xfrm>
              <a:off x="4516704" y="39134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action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4516704" y="41864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cause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4516965" y="44678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direction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4516965" y="4740884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409938" y="3911601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blocked (“denied”)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12" name="Rounded Rectangle 111"/>
            <p:cNvSpPr/>
            <p:nvPr/>
          </p:nvSpPr>
          <p:spPr bwMode="auto">
            <a:xfrm>
              <a:off x="5409938" y="4184652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Firewall Drop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13" name="Rounded Rectangle 112"/>
            <p:cNvSpPr/>
            <p:nvPr/>
          </p:nvSpPr>
          <p:spPr bwMode="auto">
            <a:xfrm>
              <a:off x="5410199" y="4466033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inbound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410199" y="4739084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33400" y="1962150"/>
            <a:ext cx="2417234" cy="1905000"/>
            <a:chOff x="609600" y="1733550"/>
            <a:chExt cx="2417234" cy="1905000"/>
          </a:xfrm>
        </p:grpSpPr>
        <p:sp>
          <p:nvSpPr>
            <p:cNvPr id="53" name="Rounded Rectangle 52"/>
            <p:cNvSpPr/>
            <p:nvPr/>
          </p:nvSpPr>
          <p:spPr bwMode="auto">
            <a:xfrm>
              <a:off x="609600" y="1733550"/>
              <a:ext cx="1066800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Metadata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782904" y="2008401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sourcetype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782904" y="2281452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host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782905" y="2552250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_time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782905" y="2825301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source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782905" y="3085650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eventtype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782905" y="3358701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1" name="Rounded Rectangle 120"/>
            <p:cNvSpPr/>
            <p:nvPr/>
          </p:nvSpPr>
          <p:spPr bwMode="auto">
            <a:xfrm>
              <a:off x="1752338" y="2006601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cisco:asa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2" name="Rounded Rectangle 121"/>
            <p:cNvSpPr/>
            <p:nvPr/>
          </p:nvSpPr>
          <p:spPr bwMode="auto">
            <a:xfrm>
              <a:off x="1752338" y="2279652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asa5585-2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1752339" y="2550450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Aug 02 2014 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4" name="Rounded Rectangle 123"/>
            <p:cNvSpPr/>
            <p:nvPr/>
          </p:nvSpPr>
          <p:spPr bwMode="auto">
            <a:xfrm>
              <a:off x="1752339" y="2823501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syslog_tcp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5" name="Rounded Rectangle 124"/>
            <p:cNvSpPr/>
            <p:nvPr/>
          </p:nvSpPr>
          <p:spPr bwMode="auto">
            <a:xfrm>
              <a:off x="1752339" y="3083850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firewall_deny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1752339" y="3356901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7197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460" y="29063"/>
            <a:ext cx="4337538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Using CIM to Correlate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191000" y="-2381250"/>
            <a:ext cx="5867400" cy="5867400"/>
          </a:xfrm>
          <a:prstGeom prst="ellipse">
            <a:avLst/>
          </a:prstGeom>
          <a:solidFill>
            <a:schemeClr val="accent5">
              <a:alpha val="8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267200" y="2038350"/>
            <a:ext cx="5715000" cy="5715000"/>
          </a:xfrm>
          <a:prstGeom prst="ellipse">
            <a:avLst/>
          </a:prstGeom>
          <a:solidFill>
            <a:srgbClr val="E44132">
              <a:alpha val="60000"/>
            </a:srgbClr>
          </a:solidFill>
          <a:ln w="25400" cap="flat" cmpd="sng" algn="ctr">
            <a:solidFill>
              <a:srgbClr val="E4413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381000" y="928632"/>
            <a:ext cx="5029200" cy="65441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pPr lvl="0" defTabSz="914400"/>
            <a:r>
              <a:rPr lang="en-US" sz="1100" kern="0" dirty="0" smtClean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Aug 02 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2014 23:14:06: %ASA-5-106100: access-list inbound denied </a:t>
            </a:r>
            <a:r>
              <a:rPr lang="en-US" sz="1100" kern="0" dirty="0" err="1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tcp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 outside/173.246.103.92(1922) inside/192.168.10.18(135) hit-</a:t>
            </a:r>
            <a:r>
              <a:rPr lang="en-US" sz="1100" kern="0" dirty="0" err="1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cnt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 1 first hit [0x91c26a3, 0x0]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888044" y="514350"/>
            <a:ext cx="2573045" cy="1160210"/>
            <a:chOff x="4516704" y="3911601"/>
            <a:chExt cx="2573045" cy="1160210"/>
          </a:xfrm>
        </p:grpSpPr>
        <p:sp>
          <p:nvSpPr>
            <p:cNvPr id="72" name="Rounded Rectangle 71"/>
            <p:cNvSpPr/>
            <p:nvPr/>
          </p:nvSpPr>
          <p:spPr bwMode="auto">
            <a:xfrm>
              <a:off x="4516704" y="39134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action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4516704" y="41864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cause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4516965" y="44678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direction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4516965" y="4740884"/>
              <a:ext cx="904875" cy="330927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src_ip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6" name="Rounded Rectangle 75"/>
            <p:cNvSpPr/>
            <p:nvPr/>
          </p:nvSpPr>
          <p:spPr bwMode="auto">
            <a:xfrm>
              <a:off x="5409938" y="3911601"/>
              <a:ext cx="1679550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dropped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5409938" y="4184652"/>
              <a:ext cx="1679550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Firewall Drop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5410199" y="4466033"/>
              <a:ext cx="1679550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inbound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410199" y="4739084"/>
              <a:ext cx="1679550" cy="330927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lvl="0" defTabSz="456834"/>
              <a:r>
                <a:rPr lang="en-US" sz="1400" b="1" kern="0" dirty="0">
                  <a:solidFill>
                    <a:srgbClr val="000000"/>
                  </a:solidFill>
                  <a:latin typeface="Courier"/>
                  <a:ea typeface="Apple LiGothic Medium"/>
                  <a:cs typeface="Courier"/>
                </a:rPr>
                <a:t>173.246.103.92</a:t>
              </a: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372241" y="3971229"/>
            <a:ext cx="5029200" cy="654419"/>
          </a:xfrm>
          <a:prstGeom prst="roundRect">
            <a:avLst/>
          </a:prstGeom>
          <a:solidFill>
            <a:srgbClr val="E44132"/>
          </a:solidFill>
          <a:ln w="25400" cap="flat" cmpd="sng" algn="ctr">
            <a:solidFill>
              <a:srgbClr val="E44132">
                <a:shade val="50000"/>
              </a:srgbClr>
            </a:solidFill>
            <a:prstDash val="solid"/>
          </a:ln>
          <a:effectLst/>
        </p:spPr>
        <p:txBody>
          <a:bodyPr wrap="square" lIns="51423" tIns="25711" rIns="51423" bIns="57143" rtlCol="0">
            <a:spAutoFit/>
          </a:bodyPr>
          <a:lstStyle/>
          <a:p>
            <a:pPr defTabSz="914400"/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1409754862.736 33628 192.168.10.18 TCP_MISS/200 4333 TCP_CONNECT 173.246.103.92</a:t>
            </a:r>
            <a:r>
              <a:rPr lang="en-US" sz="1100" kern="0" dirty="0" smtClean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: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8443 </a:t>
            </a:r>
            <a:r>
              <a:rPr lang="en-US" sz="11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…</a:t>
            </a:r>
            <a:endParaRPr lang="en-US" sz="1100" kern="0" dirty="0" smtClean="0">
              <a:solidFill>
                <a:srgbClr val="FFFFFF"/>
              </a:solidFill>
              <a:latin typeface="Courier"/>
              <a:ea typeface="Apple LiGothic Medium"/>
              <a:cs typeface="Courier"/>
            </a:endParaRPr>
          </a:p>
          <a:p>
            <a:pPr defTabSz="914400"/>
            <a:r>
              <a:rPr lang="en-US" sz="1100" kern="0" dirty="0" smtClean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173.246.103.92 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"Computer Security" 1028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/>
              <a:ea typeface="Apple LiGothic Medium"/>
              <a:cs typeface="Courier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867400" y="3824818"/>
            <a:ext cx="2593689" cy="1160210"/>
            <a:chOff x="4516704" y="3911601"/>
            <a:chExt cx="2593689" cy="1160210"/>
          </a:xfrm>
        </p:grpSpPr>
        <p:sp>
          <p:nvSpPr>
            <p:cNvPr id="82" name="Rounded Rectangle 81"/>
            <p:cNvSpPr/>
            <p:nvPr/>
          </p:nvSpPr>
          <p:spPr bwMode="auto">
            <a:xfrm>
              <a:off x="4516704" y="39134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action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4516704" y="41864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cause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4516965" y="44678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direction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4516965" y="4740884"/>
              <a:ext cx="904875" cy="330927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dest_ip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5409938" y="3911601"/>
              <a:ext cx="1700194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allowed (HTTP/200)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7" name="Rounded Rectangle 86"/>
            <p:cNvSpPr/>
            <p:nvPr/>
          </p:nvSpPr>
          <p:spPr bwMode="auto">
            <a:xfrm>
              <a:off x="5409938" y="4184652"/>
              <a:ext cx="1700194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Acceptable Use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5410199" y="4466033"/>
              <a:ext cx="1700194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outbound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5410199" y="4739084"/>
              <a:ext cx="1700194" cy="330927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lvl="0" defTabSz="456834"/>
              <a:r>
                <a:rPr lang="en-US" sz="1400" b="1" kern="0" dirty="0">
                  <a:solidFill>
                    <a:srgbClr val="000000"/>
                  </a:solidFill>
                  <a:latin typeface="Courier"/>
                  <a:ea typeface="Apple LiGothic Medium"/>
                  <a:cs typeface="Courier"/>
                </a:rPr>
                <a:t>173.246.103.92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</p:grpSp>
      <p:sp>
        <p:nvSpPr>
          <p:cNvPr id="90" name="Rounded Rectangle 89"/>
          <p:cNvSpPr/>
          <p:nvPr/>
        </p:nvSpPr>
        <p:spPr bwMode="auto">
          <a:xfrm>
            <a:off x="218966" y="2018199"/>
            <a:ext cx="5360275" cy="1522742"/>
          </a:xfrm>
          <a:prstGeom prst="roundRect">
            <a:avLst/>
          </a:prstGeom>
          <a:solidFill>
            <a:srgbClr val="5B964E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pPr lvl="0" defTabSz="914400"/>
            <a:r>
              <a:rPr lang="en-US" sz="1400" b="1" kern="0" dirty="0" err="1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query_id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=“</a:t>
            </a:r>
            <a:r>
              <a:rPr lang="en-US" sz="12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SPL-MW-003-05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” 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/>
              <a:ea typeface="Apple LiGothic Medium"/>
              <a:cs typeface="Courier"/>
            </a:endParaRPr>
          </a:p>
          <a:p>
            <a:pPr lvl="0" defTabSz="914400"/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query_description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Inbound Scan w/ Outbound Access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incident_id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1115258_0800_20-Aug-14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attacker_ip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="</a:t>
            </a:r>
            <a:r>
              <a:rPr lang="en-US" sz="12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173.246.103.92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"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severity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med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</a:t>
            </a:r>
          </a:p>
          <a:p>
            <a:pPr lvl="0" defTabSz="914400"/>
            <a:r>
              <a:rPr lang="en-US" sz="1400" b="1" kern="0" dirty="0" err="1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sourcetype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="</a:t>
            </a:r>
            <a:r>
              <a:rPr lang="en-US" sz="1200" kern="0" dirty="0" err="1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cisco:wsa,cisco:asa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" </a:t>
            </a:r>
            <a:r>
              <a:rPr lang="en-US" sz="1400" kern="0" dirty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_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time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20 Aug 2014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raw_event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&lt;Firewall Event&gt; … &lt;Web Sec Event&gt;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…”</a:t>
            </a:r>
          </a:p>
        </p:txBody>
      </p:sp>
      <p:sp>
        <p:nvSpPr>
          <p:cNvPr id="91" name="Rounded Rectangle 90"/>
          <p:cNvSpPr/>
          <p:nvPr/>
        </p:nvSpPr>
        <p:spPr bwMode="auto">
          <a:xfrm>
            <a:off x="5867400" y="2405338"/>
            <a:ext cx="904875" cy="705497"/>
          </a:xfrm>
          <a:prstGeom prst="roundRect">
            <a:avLst/>
          </a:prstGeom>
          <a:solidFill>
            <a:srgbClr val="C2DE8E">
              <a:lumMod val="40000"/>
              <a:lumOff val="60000"/>
            </a:srgbClr>
          </a:solidFill>
          <a:ln w="28575" cmpd="sng">
            <a:solidFill>
              <a:schemeClr val="accent6">
                <a:lumMod val="75000"/>
              </a:schemeClr>
            </a:solidFill>
          </a:ln>
          <a:effectLst>
            <a:glow rad="101600">
              <a:schemeClr val="bg1">
                <a:lumMod val="95000"/>
                <a:alpha val="40000"/>
              </a:schemeClr>
            </a:glow>
            <a:outerShdw blurRad="50800" dist="38100" dir="2700000" algn="tl" rotWithShape="0">
              <a:srgbClr val="FFFFFF">
                <a:lumMod val="75000"/>
                <a:alpha val="43000"/>
              </a:srgbClr>
            </a:outerShdw>
          </a:effectLst>
        </p:spPr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 err="1" smtClean="0">
                <a:solidFill>
                  <a:srgbClr val="000000"/>
                </a:solidFill>
                <a:latin typeface="Courier"/>
                <a:cs typeface="Courier"/>
              </a:rPr>
              <a:t>src_ip</a:t>
            </a:r>
            <a:endParaRPr lang="en-US" sz="1200" b="1" kern="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 smtClean="0">
                <a:solidFill>
                  <a:srgbClr val="000000"/>
                </a:solidFill>
                <a:latin typeface="Courier"/>
                <a:cs typeface="Courier"/>
              </a:rPr>
              <a:t>OR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 err="1" smtClean="0">
                <a:solidFill>
                  <a:srgbClr val="000000"/>
                </a:solidFill>
                <a:latin typeface="Courier"/>
                <a:cs typeface="Courier"/>
              </a:rPr>
              <a:t>dest_ip</a:t>
            </a:r>
            <a:endParaRPr lang="en-US" sz="1200" b="1" kern="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2" name="Rounded Rectangle 91"/>
          <p:cNvSpPr>
            <a:spLocks noChangeAspect="1"/>
          </p:cNvSpPr>
          <p:nvPr/>
        </p:nvSpPr>
        <p:spPr bwMode="auto">
          <a:xfrm>
            <a:off x="6778152" y="2409214"/>
            <a:ext cx="1682676" cy="713232"/>
          </a:xfrm>
          <a:prstGeom prst="roundRect">
            <a:avLst/>
          </a:prstGeom>
          <a:solidFill>
            <a:srgbClr val="6E3548">
              <a:lumMod val="20000"/>
              <a:lumOff val="80000"/>
            </a:srgbClr>
          </a:solidFill>
          <a:ln w="28575" cmpd="sng">
            <a:solidFill>
              <a:schemeClr val="accent6">
                <a:lumMod val="75000"/>
              </a:schemeClr>
            </a:solidFill>
          </a:ln>
          <a:effectLst>
            <a:glow rad="101600">
              <a:schemeClr val="bg1">
                <a:lumMod val="95000"/>
                <a:alpha val="40000"/>
              </a:schemeClr>
            </a:glow>
            <a:outerShdw blurRad="50800" dist="38100" dir="2700000" algn="tl" rotWithShape="0">
              <a:srgbClr val="FFFFFF">
                <a:lumMod val="75000"/>
                <a:alpha val="43000"/>
              </a:srgbClr>
            </a:outerShdw>
          </a:effectLst>
        </p:spPr>
        <p:txBody>
          <a:bodyPr wrap="square" lIns="51423" tIns="25711" rIns="51423" bIns="57143" rtlCol="0" anchor="ctr">
            <a:spAutoFit/>
          </a:bodyPr>
          <a:lstStyle/>
          <a:p>
            <a:pPr lvl="0" defTabSz="456834"/>
            <a:r>
              <a:rPr lang="en-US" sz="1400" b="1" kern="0" dirty="0">
                <a:solidFill>
                  <a:srgbClr val="000000"/>
                </a:solidFill>
                <a:latin typeface="Courier"/>
                <a:ea typeface="Apple LiGothic Medium"/>
                <a:cs typeface="Courier"/>
              </a:rPr>
              <a:t>173.246.103.92</a:t>
            </a:r>
          </a:p>
        </p:txBody>
      </p:sp>
    </p:spTree>
    <p:extLst>
      <p:ext uri="{BB962C8B-B14F-4D97-AF65-F5344CB8AC3E}">
        <p14:creationId xmlns:p14="http://schemas.microsoft.com/office/powerpoint/2010/main" val="1593478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0400" y="1814818"/>
            <a:ext cx="4463581" cy="1344941"/>
          </a:xfrm>
        </p:spPr>
        <p:txBody>
          <a:bodyPr/>
          <a:lstStyle/>
          <a:p>
            <a:pPr algn="r"/>
            <a:r>
              <a:rPr lang="en-US" dirty="0" smtClean="0"/>
              <a:t>Hands' On:</a:t>
            </a:r>
            <a:br>
              <a:rPr lang="en-US" dirty="0" smtClean="0"/>
            </a:br>
            <a:r>
              <a:rPr lang="en-US" dirty="0" smtClean="0"/>
              <a:t>Playing </a:t>
            </a:r>
            <a:r>
              <a:rPr lang="en-US" baseline="0" dirty="0" smtClean="0"/>
              <a:t>with</a:t>
            </a:r>
            <a:br>
              <a:rPr lang="en-US" baseline="0" dirty="0" smtClean="0"/>
            </a:br>
            <a:r>
              <a:rPr lang="en-US" baseline="0" dirty="0" smtClean="0"/>
              <a:t>Playbooks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77288" y="4954588"/>
            <a:ext cx="366712" cy="188912"/>
          </a:xfrm>
        </p:spPr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0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Your Own Playbook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1027340"/>
            <a:ext cx="8581696" cy="3567283"/>
          </a:xfrm>
        </p:spPr>
        <p:txBody>
          <a:bodyPr/>
          <a:lstStyle/>
          <a:p>
            <a:r>
              <a:rPr lang="en-US" dirty="0" smtClean="0"/>
              <a:t>Building a playbook is a </a:t>
            </a:r>
            <a:r>
              <a:rPr lang="en-US" b="1" dirty="0" smtClean="0">
                <a:solidFill>
                  <a:srgbClr val="65A637"/>
                </a:solidFill>
              </a:rPr>
              <a:t>practical way </a:t>
            </a:r>
            <a:r>
              <a:rPr lang="en-US" dirty="0" smtClean="0"/>
              <a:t>to dealing with Security Incidents</a:t>
            </a:r>
          </a:p>
          <a:p>
            <a:r>
              <a:rPr lang="en-US" dirty="0" smtClean="0"/>
              <a:t>Focus on 3 sections of </a:t>
            </a:r>
            <a:r>
              <a:rPr lang="en-US" dirty="0" smtClean="0">
                <a:hlinkClick r:id="rId2"/>
              </a:rPr>
              <a:t>SANS’ Top 6 Log Categories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2 queries per category:</a:t>
            </a:r>
          </a:p>
          <a:p>
            <a:pPr lvl="2"/>
            <a:r>
              <a:rPr lang="en-US" b="1" dirty="0" smtClean="0">
                <a:solidFill>
                  <a:srgbClr val="65A637"/>
                </a:solidFill>
              </a:rPr>
              <a:t>Resource Access Reports</a:t>
            </a:r>
          </a:p>
          <a:p>
            <a:pPr lvl="2"/>
            <a:r>
              <a:rPr lang="en-US" b="1" dirty="0" smtClean="0">
                <a:solidFill>
                  <a:srgbClr val="65A637"/>
                </a:solidFill>
              </a:rPr>
              <a:t>Network Activity Reports</a:t>
            </a:r>
          </a:p>
          <a:p>
            <a:pPr lvl="2"/>
            <a:r>
              <a:rPr lang="en-US" b="1" dirty="0" smtClean="0">
                <a:solidFill>
                  <a:srgbClr val="65A637"/>
                </a:solidFill>
              </a:rPr>
              <a:t>Malware Activity Reports</a:t>
            </a:r>
          </a:p>
          <a:p>
            <a:r>
              <a:rPr lang="en-US" dirty="0" smtClean="0"/>
              <a:t>Real queries </a:t>
            </a:r>
            <a:r>
              <a:rPr lang="en-US" b="1" dirty="0" smtClean="0">
                <a:solidFill>
                  <a:schemeClr val="accent3"/>
                </a:solidFill>
              </a:rPr>
              <a:t>*you* </a:t>
            </a:r>
            <a:r>
              <a:rPr lang="en-US" dirty="0" smtClean="0"/>
              <a:t>can take back </a:t>
            </a:r>
            <a:r>
              <a:rPr lang="en-US" strike="sngStrike" dirty="0" smtClean="0">
                <a:solidFill>
                  <a:srgbClr val="5F5F5F"/>
                </a:solidFill>
              </a:rPr>
              <a:t>home</a:t>
            </a:r>
            <a:r>
              <a:rPr lang="en-US" dirty="0" smtClean="0">
                <a:solidFill>
                  <a:srgbClr val="5F5F5F"/>
                </a:solidFill>
              </a:rPr>
              <a:t> </a:t>
            </a:r>
            <a:r>
              <a:rPr lang="en-US" dirty="0" smtClean="0"/>
              <a:t>to work and use</a:t>
            </a:r>
          </a:p>
          <a:p>
            <a:r>
              <a:rPr lang="en-US" dirty="0" smtClean="0"/>
              <a:t>Role-playing to make listening slightly </a:t>
            </a:r>
            <a:r>
              <a:rPr lang="en-US" strike="sngStrike" dirty="0" smtClean="0">
                <a:solidFill>
                  <a:srgbClr val="5F5F5F"/>
                </a:solidFill>
              </a:rPr>
              <a:t>more enjoyable</a:t>
            </a:r>
            <a:r>
              <a:rPr lang="en-US" dirty="0" smtClean="0">
                <a:solidFill>
                  <a:srgbClr val="5F5F5F"/>
                </a:solidFill>
              </a:rPr>
              <a:t> </a:t>
            </a:r>
            <a:r>
              <a:rPr lang="en-US" dirty="0" smtClean="0"/>
              <a:t>less painful</a:t>
            </a:r>
            <a:endParaRPr lang="en-US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6866" y="4147688"/>
            <a:ext cx="5057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Assumes you </a:t>
            </a:r>
            <a:r>
              <a:rPr lang="en-US" dirty="0" smtClean="0">
                <a:solidFill>
                  <a:schemeClr val="accent6"/>
                </a:solidFill>
              </a:rPr>
              <a:t>have apps and sources all pre-configured</a:t>
            </a:r>
          </a:p>
        </p:txBody>
      </p:sp>
      <p:pic>
        <p:nvPicPr>
          <p:cNvPr id="5" name="Picture 4" descr="alert-lightorange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3964659"/>
            <a:ext cx="643907" cy="6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Guides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520" y="944880"/>
            <a:ext cx="205315" cy="16632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gray">
          <a:xfrm>
            <a:off x="5466080" y="974262"/>
            <a:ext cx="3444240" cy="935818"/>
          </a:xfrm>
          <a:prstGeom prst="rect">
            <a:avLst/>
          </a:prstGeom>
        </p:spPr>
        <p:txBody>
          <a:bodyPr vert="horz" lIns="81633" tIns="40817" rIns="81633" bIns="40817" rtlCol="0">
            <a:normAutofit fontScale="62500" lnSpcReduction="20000"/>
          </a:bodyPr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517" marR="0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26721" marR="0" indent="-168741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9463">
              <a:buFontTx/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rgbClr val="65A637"/>
                </a:solidFill>
              </a:rPr>
              <a:t>uncover suspected malware infections </a:t>
            </a:r>
            <a:r>
              <a:rPr lang="en-US" sz="1800" i="1" dirty="0" smtClean="0">
                <a:solidFill>
                  <a:srgbClr val="5F5F5F"/>
                </a:solidFill>
              </a:rPr>
              <a:t>across our network.</a:t>
            </a:r>
          </a:p>
          <a:p>
            <a:pPr marL="0" indent="-29463">
              <a:buFontTx/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051040" y="1809974"/>
            <a:ext cx="1986805" cy="945829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0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6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>
            <a:xfrm>
              <a:off x="6017172" y="3357898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 smtClean="0">
                  <a:solidFill>
                    <a:srgbClr val="005F86"/>
                  </a:solidFill>
                </a:rPr>
                <a:t>Vance Lions</a:t>
              </a:r>
              <a:endParaRPr lang="en-US" sz="1400" b="1" dirty="0">
                <a:solidFill>
                  <a:srgbClr val="005F86"/>
                </a:solidFill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 bwMode="auto">
            <a:xfrm>
              <a:off x="5973378" y="3666256"/>
              <a:ext cx="1987997" cy="903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050" dirty="0" smtClean="0"/>
                <a:t>Lead Server Architect</a:t>
              </a:r>
            </a:p>
            <a:p>
              <a:pPr algn="r"/>
              <a:r>
                <a:rPr lang="en-US" sz="1050" dirty="0" smtClean="0"/>
                <a:t>Eastern EU</a:t>
              </a:r>
              <a:endParaRPr lang="en-US" sz="105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161" y="3384550"/>
              <a:ext cx="847210" cy="112711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5240809" y="3359806"/>
            <a:ext cx="1667991" cy="692251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5689600" y="2976879"/>
            <a:ext cx="3830320" cy="368935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6600"/>
                </a:solidFill>
              </a:rPr>
              <a:t>Resource Access: RA-WEB-01</a:t>
            </a:r>
            <a:endParaRPr lang="en-US" sz="1800" b="1" dirty="0">
              <a:solidFill>
                <a:srgbClr val="FF66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5054075" y="3752677"/>
            <a:ext cx="7886795" cy="90060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Rectangle 16"/>
          <p:cNvSpPr/>
          <p:nvPr/>
        </p:nvSpPr>
        <p:spPr>
          <a:xfrm>
            <a:off x="5105927" y="3790622"/>
            <a:ext cx="39263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1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1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1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action=</a:t>
            </a:r>
            <a:r>
              <a:rPr lang="en-US" sz="11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block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OR 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1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error</a:t>
            </a:r>
            <a:endParaRPr lang="en-US" sz="1100" dirty="0" smtClean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1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1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1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1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r>
              <a:rPr lang="en-US" sz="11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...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29660" y="3390772"/>
            <a:ext cx="1457220" cy="309147"/>
            <a:chOff x="361419" y="1298886"/>
            <a:chExt cx="1595833" cy="338554"/>
          </a:xfrm>
        </p:grpSpPr>
        <p:pic>
          <p:nvPicPr>
            <p:cNvPr id="19" name="Picture 18" descr="bar-chart-green-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297793" y="914400"/>
            <a:ext cx="4579007" cy="38123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Questions posed like mock tickets</a:t>
            </a:r>
          </a:p>
          <a:p>
            <a:r>
              <a:rPr lang="en-US" dirty="0" smtClean="0"/>
              <a:t>Some non</a:t>
            </a:r>
            <a:r>
              <a:rPr lang="en-US" dirty="0"/>
              <a:t>-essential commands omitted for </a:t>
            </a:r>
            <a:r>
              <a:rPr lang="en-US" dirty="0" smtClean="0"/>
              <a:t>readability</a:t>
            </a:r>
          </a:p>
          <a:p>
            <a:pPr lvl="1"/>
            <a:r>
              <a:rPr lang="en-US" b="1" i="1" dirty="0" err="1" smtClean="0">
                <a:solidFill>
                  <a:schemeClr val="tx1"/>
                </a:solidFill>
              </a:rPr>
              <a:t>eval</a:t>
            </a:r>
            <a:r>
              <a:rPr lang="en-US" b="1" i="1" dirty="0" smtClean="0">
                <a:solidFill>
                  <a:schemeClr val="tx1"/>
                </a:solidFill>
              </a:rPr>
              <a:t>, </a:t>
            </a:r>
            <a:r>
              <a:rPr lang="en-US" b="1" i="1" dirty="0" err="1" smtClean="0">
                <a:solidFill>
                  <a:schemeClr val="tx1"/>
                </a:solidFill>
              </a:rPr>
              <a:t>rex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i="1" dirty="0" smtClean="0">
                <a:solidFill>
                  <a:schemeClr val="tx1"/>
                </a:solidFill>
              </a:rPr>
              <a:t>rename</a:t>
            </a:r>
            <a:r>
              <a:rPr lang="en-US" dirty="0" smtClean="0">
                <a:solidFill>
                  <a:schemeClr val="tx1"/>
                </a:solidFill>
              </a:rPr>
              <a:t> ...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Cisco-specific event types, key points </a:t>
            </a:r>
            <a:r>
              <a:rPr lang="en-US" sz="2400" b="1" dirty="0" smtClean="0">
                <a:solidFill>
                  <a:srgbClr val="CC3300"/>
                </a:solidFill>
              </a:rPr>
              <a:t>highlighted in red</a:t>
            </a:r>
          </a:p>
          <a:p>
            <a:r>
              <a:rPr lang="en-US" dirty="0" smtClean="0"/>
              <a:t>Key fields </a:t>
            </a:r>
            <a:r>
              <a:rPr lang="en-US" sz="2400" b="1" dirty="0" smtClean="0">
                <a:solidFill>
                  <a:schemeClr val="accent2"/>
                </a:solidFill>
              </a:rPr>
              <a:t>highlighted </a:t>
            </a:r>
            <a:r>
              <a:rPr lang="en-US" sz="2400" b="1" dirty="0">
                <a:solidFill>
                  <a:schemeClr val="accent2"/>
                </a:solidFill>
              </a:rPr>
              <a:t>in </a:t>
            </a:r>
            <a:r>
              <a:rPr lang="en-US" sz="2400" b="1" dirty="0" smtClean="0">
                <a:solidFill>
                  <a:schemeClr val="accent2"/>
                </a:solidFill>
              </a:rPr>
              <a:t>blue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Most should be CIM compliant </a:t>
            </a:r>
            <a:r>
              <a:rPr lang="en-US" dirty="0" smtClean="0">
                <a:solidFill>
                  <a:schemeClr val="tx1"/>
                </a:solidFill>
              </a:rPr>
              <a:t>/ easily transferred to other </a:t>
            </a:r>
            <a:r>
              <a:rPr lang="en-US" dirty="0" err="1" smtClean="0">
                <a:solidFill>
                  <a:schemeClr val="tx1"/>
                </a:solidFill>
              </a:rPr>
              <a:t>sourcetypes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Queries can be copied directly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hlinkClick r:id="rId8"/>
              </a:rPr>
              <a:t>Online code</a:t>
            </a:r>
            <a:r>
              <a:rPr lang="en-US" dirty="0" smtClean="0">
                <a:solidFill>
                  <a:schemeClr val="tx1"/>
                </a:solidFill>
              </a:rPr>
              <a:t> has some added tweaks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45103" y="2871078"/>
            <a:ext cx="5942383" cy="115962"/>
            <a:chOff x="476435" y="2695530"/>
            <a:chExt cx="4612032" cy="90001"/>
          </a:xfrm>
        </p:grpSpPr>
        <p:cxnSp>
          <p:nvCxnSpPr>
            <p:cNvPr id="23" name="Straight Connector 22"/>
            <p:cNvCxnSpPr/>
            <p:nvPr/>
          </p:nvCxnSpPr>
          <p:spPr>
            <a:xfrm rot="10800000">
              <a:off x="566435" y="2738569"/>
              <a:ext cx="452203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 rot="10800000">
              <a:off x="476435" y="2695530"/>
              <a:ext cx="90000" cy="900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51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24377" y="1830507"/>
            <a:ext cx="3038591" cy="2035422"/>
            <a:chOff x="188150" y="131702"/>
            <a:chExt cx="3932294" cy="2634075"/>
          </a:xfrm>
        </p:grpSpPr>
        <p:sp>
          <p:nvSpPr>
            <p:cNvPr id="31" name="Vertical Scroll 30"/>
            <p:cNvSpPr/>
            <p:nvPr/>
          </p:nvSpPr>
          <p:spPr>
            <a:xfrm>
              <a:off x="188150" y="131702"/>
              <a:ext cx="3932294" cy="2634075"/>
            </a:xfrm>
            <a:prstGeom prst="vertic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091"/>
            <a:stretch/>
          </p:blipFill>
          <p:spPr>
            <a:xfrm>
              <a:off x="611481" y="518336"/>
              <a:ext cx="3085630" cy="21705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37" name="Curved Left Arrow 36"/>
          <p:cNvSpPr/>
          <p:nvPr/>
        </p:nvSpPr>
        <p:spPr bwMode="auto">
          <a:xfrm rot="2282717">
            <a:off x="3641647" y="1779944"/>
            <a:ext cx="1750213" cy="331249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Agenda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F5CCB13-0A32-4557-88E9-079F0C3306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527167" y="1087017"/>
            <a:ext cx="2342513" cy="53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5" lvl="0" eaLnBrk="0" hangingPunct="0">
              <a:lnSpc>
                <a:spcPct val="90000"/>
              </a:lnSpc>
              <a:spcBef>
                <a:spcPts val="1480"/>
              </a:spcBef>
              <a:buClr>
                <a:srgbClr val="168ACB"/>
              </a:buClr>
              <a:buSzPct val="100000"/>
            </a:pPr>
            <a:r>
              <a:rPr lang="en-GB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Crash Course: Securing Your Network</a:t>
            </a:r>
            <a:endParaRPr lang="en-GB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5135" y="4053589"/>
            <a:ext cx="2830623" cy="539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85" lvl="0" eaLnBrk="0" hangingPunct="0">
              <a:lnSpc>
                <a:spcPct val="90000"/>
              </a:lnSpc>
              <a:spcBef>
                <a:spcPts val="1480"/>
              </a:spcBef>
              <a:buClr>
                <a:srgbClr val="168ACB"/>
              </a:buClr>
              <a:buSzPct val="100000"/>
            </a:pPr>
            <a: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Hands On:</a:t>
            </a:r>
            <a:b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</a:br>
            <a: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Scenarios, Playbook Queries</a:t>
            </a:r>
            <a:endParaRPr lang="en-AU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9316" y="1225491"/>
            <a:ext cx="2658705" cy="201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Freeform 176"/>
          <p:cNvSpPr>
            <a:spLocks/>
          </p:cNvSpPr>
          <p:nvPr/>
        </p:nvSpPr>
        <p:spPr bwMode="auto">
          <a:xfrm>
            <a:off x="5621510" y="3135586"/>
            <a:ext cx="2835650" cy="1608528"/>
          </a:xfrm>
          <a:custGeom>
            <a:avLst/>
            <a:gdLst>
              <a:gd name="T0" fmla="*/ 38740 w 673"/>
              <a:gd name="T1" fmla="*/ 11757 h 382"/>
              <a:gd name="T2" fmla="*/ 30064 w 673"/>
              <a:gd name="T3" fmla="*/ 4076 h 382"/>
              <a:gd name="T4" fmla="*/ 27192 w 673"/>
              <a:gd name="T5" fmla="*/ 4587 h 382"/>
              <a:gd name="T6" fmla="*/ 18038 w 673"/>
              <a:gd name="T7" fmla="*/ 0 h 382"/>
              <a:gd name="T8" fmla="*/ 6665 w 673"/>
              <a:gd name="T9" fmla="*/ 10325 h 382"/>
              <a:gd name="T10" fmla="*/ 0 w 673"/>
              <a:gd name="T11" fmla="*/ 19370 h 382"/>
              <a:gd name="T12" fmla="*/ 1977 w 673"/>
              <a:gd name="T13" fmla="*/ 25054 h 382"/>
              <a:gd name="T14" fmla="*/ 20186 w 673"/>
              <a:gd name="T15" fmla="*/ 25054 h 382"/>
              <a:gd name="T16" fmla="*/ 34935 w 673"/>
              <a:gd name="T17" fmla="*/ 25054 h 382"/>
              <a:gd name="T18" fmla="*/ 40664 w 673"/>
              <a:gd name="T19" fmla="*/ 25054 h 382"/>
              <a:gd name="T20" fmla="*/ 44439 w 673"/>
              <a:gd name="T21" fmla="*/ 18733 h 382"/>
              <a:gd name="T22" fmla="*/ 38740 w 673"/>
              <a:gd name="T23" fmla="*/ 11757 h 3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73"/>
              <a:gd name="T37" fmla="*/ 0 h 382"/>
              <a:gd name="T38" fmla="*/ 673 w 673"/>
              <a:gd name="T39" fmla="*/ 382 h 3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73" h="382">
                <a:moveTo>
                  <a:pt x="587" y="179"/>
                </a:moveTo>
                <a:cubicBezTo>
                  <a:pt x="580" y="114"/>
                  <a:pt x="524" y="62"/>
                  <a:pt x="456" y="62"/>
                </a:cubicBezTo>
                <a:cubicBezTo>
                  <a:pt x="441" y="62"/>
                  <a:pt x="426" y="65"/>
                  <a:pt x="412" y="70"/>
                </a:cubicBezTo>
                <a:cubicBezTo>
                  <a:pt x="381" y="28"/>
                  <a:pt x="330" y="0"/>
                  <a:pt x="273" y="0"/>
                </a:cubicBezTo>
                <a:cubicBezTo>
                  <a:pt x="183" y="0"/>
                  <a:pt x="109" y="69"/>
                  <a:pt x="101" y="158"/>
                </a:cubicBezTo>
                <a:cubicBezTo>
                  <a:pt x="43" y="176"/>
                  <a:pt x="0" y="230"/>
                  <a:pt x="0" y="295"/>
                </a:cubicBezTo>
                <a:cubicBezTo>
                  <a:pt x="0" y="327"/>
                  <a:pt x="11" y="357"/>
                  <a:pt x="30" y="382"/>
                </a:cubicBezTo>
                <a:cubicBezTo>
                  <a:pt x="306" y="382"/>
                  <a:pt x="306" y="382"/>
                  <a:pt x="306" y="382"/>
                </a:cubicBezTo>
                <a:cubicBezTo>
                  <a:pt x="529" y="382"/>
                  <a:pt x="529" y="382"/>
                  <a:pt x="529" y="382"/>
                </a:cubicBezTo>
                <a:cubicBezTo>
                  <a:pt x="616" y="382"/>
                  <a:pt x="616" y="382"/>
                  <a:pt x="616" y="382"/>
                </a:cubicBezTo>
                <a:cubicBezTo>
                  <a:pt x="650" y="363"/>
                  <a:pt x="673" y="327"/>
                  <a:pt x="673" y="286"/>
                </a:cubicBezTo>
                <a:cubicBezTo>
                  <a:pt x="673" y="234"/>
                  <a:pt x="636" y="190"/>
                  <a:pt x="587" y="179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9964" tIns="64983" rIns="129964" bIns="64983"/>
          <a:lstStyle/>
          <a:p>
            <a:pPr defTabSz="1299414">
              <a:defRPr/>
            </a:pPr>
            <a:endParaRPr lang="en-US" sz="2598" b="1" kern="0" dirty="0">
              <a:solidFill>
                <a:srgbClr val="FFFFFF"/>
              </a:solidFill>
            </a:endParaRPr>
          </a:p>
        </p:txBody>
      </p:sp>
      <p:grpSp>
        <p:nvGrpSpPr>
          <p:cNvPr id="40" name="Group 66"/>
          <p:cNvGrpSpPr/>
          <p:nvPr/>
        </p:nvGrpSpPr>
        <p:grpSpPr>
          <a:xfrm>
            <a:off x="5954306" y="4363716"/>
            <a:ext cx="1012411" cy="322183"/>
            <a:chOff x="6435189" y="2563003"/>
            <a:chExt cx="3289300" cy="1046661"/>
          </a:xfrm>
        </p:grpSpPr>
        <p:pic>
          <p:nvPicPr>
            <p:cNvPr id="41" name="Picture 90" descr="splunk_deployment_1u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41" descr="people-gre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60" descr="1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4" name="Group 50"/>
          <p:cNvGrpSpPr>
            <a:grpSpLocks/>
          </p:cNvGrpSpPr>
          <p:nvPr/>
        </p:nvGrpSpPr>
        <p:grpSpPr bwMode="auto">
          <a:xfrm>
            <a:off x="7047981" y="4344540"/>
            <a:ext cx="1061371" cy="318806"/>
            <a:chOff x="9500394" y="1676400"/>
            <a:chExt cx="3498568" cy="998537"/>
          </a:xfrm>
        </p:grpSpPr>
        <p:pic>
          <p:nvPicPr>
            <p:cNvPr id="45" name="Picture 3" descr="splunk_deployment_1u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394" y="1676400"/>
              <a:ext cx="3498568" cy="998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6" descr="splunk_index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23" y="2048749"/>
              <a:ext cx="384969" cy="393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Group 46"/>
          <p:cNvGrpSpPr/>
          <p:nvPr/>
        </p:nvGrpSpPr>
        <p:grpSpPr>
          <a:xfrm>
            <a:off x="6352562" y="3523247"/>
            <a:ext cx="410775" cy="411480"/>
            <a:chOff x="2216642" y="3033873"/>
            <a:chExt cx="410775" cy="411480"/>
          </a:xfrm>
        </p:grpSpPr>
        <p:sp>
          <p:nvSpPr>
            <p:cNvPr id="48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49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50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51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52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53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058673" y="3898579"/>
            <a:ext cx="441146" cy="411480"/>
            <a:chOff x="3732349" y="3033873"/>
            <a:chExt cx="441146" cy="411480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40381" y="3435898"/>
            <a:ext cx="411480" cy="411480"/>
            <a:chOff x="8795608" y="3927132"/>
            <a:chExt cx="411480" cy="411480"/>
          </a:xfrm>
        </p:grpSpPr>
        <p:sp>
          <p:nvSpPr>
            <p:cNvPr id="58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0D4056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60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1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2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3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4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5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6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3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4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5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6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7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8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9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0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7244765" y="3864005"/>
            <a:ext cx="411480" cy="411480"/>
            <a:chOff x="8795608" y="2989676"/>
            <a:chExt cx="411480" cy="411480"/>
          </a:xfrm>
        </p:grpSpPr>
        <p:sp>
          <p:nvSpPr>
            <p:cNvPr id="82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713659" y="3892403"/>
            <a:ext cx="400387" cy="389756"/>
            <a:chOff x="9415533" y="2889123"/>
            <a:chExt cx="677649" cy="659655"/>
          </a:xfrm>
        </p:grpSpPr>
        <p:sp>
          <p:nvSpPr>
            <p:cNvPr id="85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0D4056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86" name="Picture 85" descr="router arrows.emf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6835718" y="2695618"/>
            <a:ext cx="2220695" cy="53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5" lvl="0" algn="r" eaLnBrk="0" hangingPunct="0">
              <a:lnSpc>
                <a:spcPct val="90000"/>
              </a:lnSpc>
              <a:spcBef>
                <a:spcPts val="1480"/>
              </a:spcBef>
              <a:buClr>
                <a:srgbClr val="168ACB"/>
              </a:buClr>
              <a:buSzPct val="100000"/>
            </a:pPr>
            <a: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Core Technologies and Concepts</a:t>
            </a:r>
            <a:endParaRPr lang="en-AU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3667" y="2573115"/>
            <a:ext cx="1054100" cy="105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8472" y="706622"/>
            <a:ext cx="1054100" cy="1054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5009" y="3399822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33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Primer: Resource Access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7793" y="1027340"/>
            <a:ext cx="8758621" cy="3567283"/>
          </a:xfrm>
        </p:spPr>
        <p:txBody>
          <a:bodyPr>
            <a:normAutofit/>
          </a:bodyPr>
          <a:lstStyle/>
          <a:p>
            <a:r>
              <a:rPr lang="en-US" dirty="0" smtClean="0"/>
              <a:t>Focus on </a:t>
            </a:r>
            <a:r>
              <a:rPr lang="en-US" b="1" dirty="0" smtClean="0">
                <a:solidFill>
                  <a:schemeClr val="accent2"/>
                </a:solidFill>
              </a:rPr>
              <a:t>WHO</a:t>
            </a:r>
            <a:r>
              <a:rPr lang="en-US" b="1" dirty="0" smtClean="0"/>
              <a:t> </a:t>
            </a:r>
            <a:r>
              <a:rPr lang="en-US" dirty="0" smtClean="0"/>
              <a:t>is accessing </a:t>
            </a:r>
            <a:r>
              <a:rPr lang="en-US" b="1" dirty="0" smtClean="0">
                <a:solidFill>
                  <a:srgbClr val="00A9E1"/>
                </a:solidFill>
              </a:rPr>
              <a:t>WHAT</a:t>
            </a:r>
            <a:r>
              <a:rPr lang="en-US" b="1" dirty="0" smtClean="0"/>
              <a:t> </a:t>
            </a:r>
            <a:r>
              <a:rPr lang="en-US" dirty="0" smtClean="0"/>
              <a:t>resources – obtaining </a:t>
            </a:r>
            <a:r>
              <a:rPr lang="en-US" i="1" dirty="0" smtClean="0"/>
              <a:t>attribution</a:t>
            </a:r>
            <a:r>
              <a:rPr lang="en-US" dirty="0" smtClean="0"/>
              <a:t>.</a:t>
            </a:r>
          </a:p>
          <a:p>
            <a:r>
              <a:rPr lang="en-US" dirty="0"/>
              <a:t>Can grab this info from a </a:t>
            </a:r>
            <a:r>
              <a:rPr lang="en-US" b="1" dirty="0">
                <a:solidFill>
                  <a:schemeClr val="accent2"/>
                </a:solidFill>
              </a:rPr>
              <a:t>variety </a:t>
            </a:r>
            <a:r>
              <a:rPr lang="en-US" dirty="0"/>
              <a:t>of sources!  (AAA, </a:t>
            </a:r>
            <a:r>
              <a:rPr lang="en-US" dirty="0" smtClean="0"/>
              <a:t>Proxy, FW/IDS .</a:t>
            </a:r>
            <a:r>
              <a:rPr lang="en-US" dirty="0"/>
              <a:t>..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Some </a:t>
            </a:r>
            <a:r>
              <a:rPr lang="en-US" sz="2800" b="1" dirty="0" smtClean="0">
                <a:solidFill>
                  <a:srgbClr val="CC3300"/>
                </a:solidFill>
              </a:rPr>
              <a:t>Resource Access </a:t>
            </a:r>
            <a:r>
              <a:rPr lang="en-US" dirty="0" smtClean="0"/>
              <a:t>Reports we’ll focus on: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Top internal users blocked by proxy from accessing prohibited sites, malware …</a:t>
            </a:r>
          </a:p>
          <a:p>
            <a:pPr lvl="2"/>
            <a:r>
              <a:rPr lang="en-US" i="1" dirty="0">
                <a:solidFill>
                  <a:srgbClr val="5F5F5F"/>
                </a:solidFill>
              </a:rPr>
              <a:t>can be used for multiple purposes from tracking compromised systems to the data leakage tracking to improved productivity.</a:t>
            </a:r>
            <a:endParaRPr lang="en-US" i="1" dirty="0" smtClean="0">
              <a:solidFill>
                <a:srgbClr val="5F5F5F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Top </a:t>
            </a:r>
            <a:r>
              <a:rPr lang="en-US" b="1" dirty="0">
                <a:solidFill>
                  <a:schemeClr val="tx1"/>
                </a:solidFill>
              </a:rPr>
              <a:t>internal email addresses sending attachments to outside</a:t>
            </a:r>
          </a:p>
          <a:p>
            <a:pPr lvl="2"/>
            <a:r>
              <a:rPr lang="en-US" i="1" dirty="0" smtClean="0">
                <a:solidFill>
                  <a:schemeClr val="accent6"/>
                </a:solidFill>
              </a:rPr>
              <a:t>a </a:t>
            </a:r>
            <a:r>
              <a:rPr lang="en-US" i="1" dirty="0">
                <a:solidFill>
                  <a:schemeClr val="accent6"/>
                </a:solidFill>
              </a:rPr>
              <a:t>basic way to find systems infected with spam-sending bots across your environment.</a:t>
            </a:r>
            <a:endParaRPr lang="en-US" i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3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RA-WEB-01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rgbClr val="65A637"/>
                </a:solidFill>
              </a:rPr>
              <a:t>uncover suspected malware infections </a:t>
            </a:r>
            <a:r>
              <a:rPr lang="en-US" sz="1800" i="1" dirty="0" smtClean="0">
                <a:solidFill>
                  <a:srgbClr val="5F5F5F"/>
                </a:solidFill>
              </a:rPr>
              <a:t>across our network.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[INC-SPL-0001] Create new playbook query for blocked proxy users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Vance Lions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Lead Server Architect</a:t>
              </a:r>
            </a:p>
            <a:p>
              <a:pPr algn="r"/>
              <a:r>
                <a:rPr lang="en-US" dirty="0" smtClean="0"/>
                <a:t>Eastern EU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161" y="3384550"/>
              <a:ext cx="847210" cy="112711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20" name="Rectangle 19"/>
          <p:cNvSpPr/>
          <p:nvPr/>
        </p:nvSpPr>
        <p:spPr>
          <a:xfrm>
            <a:off x="455448" y="2647223"/>
            <a:ext cx="513255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Top internal users blocked by proxy from accessing prohibited sites, malware</a:t>
            </a:r>
          </a:p>
        </p:txBody>
      </p:sp>
    </p:spTree>
    <p:extLst>
      <p:ext uri="{BB962C8B-B14F-4D97-AF65-F5344CB8AC3E}">
        <p14:creationId xmlns:p14="http://schemas.microsoft.com/office/powerpoint/2010/main" val="350186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RA-WEB-01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0" y="785813"/>
            <a:ext cx="9144000" cy="479425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rgbClr val="FF6600"/>
                </a:solidFill>
              </a:rPr>
              <a:t>[INC-SPL-0001] Create new playbook query for blocked proxy </a:t>
            </a:r>
            <a:r>
              <a:rPr lang="en-AU" b="1" dirty="0" smtClean="0">
                <a:solidFill>
                  <a:srgbClr val="FF6600"/>
                </a:solidFill>
              </a:rPr>
              <a:t>users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218966" y="1758622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action=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block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OR action=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error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="-","[" +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c_ip</a:t>
            </a:r>
            <a:r>
              <a:rPr lang="en-US" sz="1400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+ "]",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top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222468" y="3426246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block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OR action=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error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="-","[" +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c_ip</a:t>
            </a:r>
            <a:r>
              <a:rPr lang="en-US" sz="1400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+ "]",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stats values(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dest_domain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count by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cause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164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RA-EMAIL-01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uncover </a:t>
            </a:r>
            <a:r>
              <a:rPr lang="en-US" sz="1800" b="1" i="1" dirty="0">
                <a:solidFill>
                  <a:schemeClr val="accent3"/>
                </a:solidFill>
              </a:rPr>
              <a:t>systems infected with spam-sending bots</a:t>
            </a:r>
            <a:r>
              <a:rPr lang="en-US" sz="1800" i="1" dirty="0">
                <a:solidFill>
                  <a:schemeClr val="accent6"/>
                </a:solidFill>
              </a:rPr>
              <a:t> across </a:t>
            </a:r>
            <a:r>
              <a:rPr lang="en-US" sz="1800" i="1" dirty="0" smtClean="0">
                <a:solidFill>
                  <a:schemeClr val="accent6"/>
                </a:solidFill>
              </a:rPr>
              <a:t>our environment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0002] </a:t>
            </a:r>
            <a:r>
              <a:rPr lang="en-AU" b="1" dirty="0">
                <a:solidFill>
                  <a:srgbClr val="FF6600"/>
                </a:solidFill>
              </a:rPr>
              <a:t>Create new playbook query for </a:t>
            </a:r>
            <a:r>
              <a:rPr lang="en-AU" b="1" dirty="0" smtClean="0">
                <a:solidFill>
                  <a:srgbClr val="FF6600"/>
                </a:solidFill>
              </a:rPr>
              <a:t>email attachments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Vance Lions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Lead Server Architect</a:t>
              </a:r>
            </a:p>
            <a:p>
              <a:pPr algn="r"/>
              <a:r>
                <a:rPr lang="en-US" dirty="0" smtClean="0"/>
                <a:t>Eastern EU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161" y="3384550"/>
              <a:ext cx="847210" cy="112711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20" name="Rectangle 19"/>
          <p:cNvSpPr/>
          <p:nvPr/>
        </p:nvSpPr>
        <p:spPr>
          <a:xfrm>
            <a:off x="455448" y="2647223"/>
            <a:ext cx="513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Top internal email addresses sending attachments to outside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RA-EMAIL-01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0" y="706982"/>
            <a:ext cx="9144000" cy="479425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0002] </a:t>
            </a:r>
            <a:r>
              <a:rPr lang="en-AU" b="1" dirty="0">
                <a:solidFill>
                  <a:srgbClr val="FF6600"/>
                </a:solidFill>
              </a:rPr>
              <a:t>Create new playbook query for </a:t>
            </a:r>
            <a:r>
              <a:rPr lang="en-AU" b="1" dirty="0" smtClean="0">
                <a:solidFill>
                  <a:srgbClr val="FF6600"/>
                </a:solidFill>
              </a:rPr>
              <a:t>email attachments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218966" y="1758622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esa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transaction </a:t>
            </a:r>
            <a:r>
              <a:rPr lang="en-US" sz="1400" b="1" dirty="0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mid</a:t>
            </a:r>
            <a:r>
              <a:rPr lang="en-US" sz="1400" dirty="0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where 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isnotnull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attachment_name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top 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sender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222468" y="3426246"/>
            <a:ext cx="71557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esa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transaction </a:t>
            </a:r>
            <a:r>
              <a:rPr lang="en-US" sz="1400" b="1" dirty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mid</a:t>
            </a:r>
            <a:r>
              <a:rPr lang="en-US" sz="1400" dirty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where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isnotnull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attachment_name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stats dc(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recipient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dc(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mid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by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sender</a:t>
            </a:r>
            <a:r>
              <a:rPr lang="en-US" sz="1400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message_subject</a:t>
            </a:r>
            <a:r>
              <a:rPr lang="en-US" sz="1400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attachment_name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message_size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820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Primer: Network 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7793" y="1027340"/>
            <a:ext cx="8758621" cy="3728591"/>
          </a:xfrm>
        </p:spPr>
        <p:txBody>
          <a:bodyPr>
            <a:normAutofit/>
          </a:bodyPr>
          <a:lstStyle/>
          <a:p>
            <a:r>
              <a:rPr lang="en-US" dirty="0" smtClean="0"/>
              <a:t>Focus on </a:t>
            </a:r>
            <a:r>
              <a:rPr lang="en-US" b="1" dirty="0" smtClean="0">
                <a:solidFill>
                  <a:schemeClr val="accent2"/>
                </a:solidFill>
              </a:rPr>
              <a:t>WHAT </a:t>
            </a:r>
            <a:r>
              <a:rPr lang="en-US" dirty="0" smtClean="0"/>
              <a:t>sort of traffic is traversing your network.</a:t>
            </a:r>
          </a:p>
          <a:p>
            <a:r>
              <a:rPr lang="en-US" dirty="0" smtClean="0"/>
              <a:t>Can grab this info from a </a:t>
            </a:r>
            <a:r>
              <a:rPr lang="en-US" b="1" dirty="0" smtClean="0">
                <a:solidFill>
                  <a:schemeClr val="accent2"/>
                </a:solidFill>
              </a:rPr>
              <a:t>variety </a:t>
            </a:r>
            <a:r>
              <a:rPr lang="en-US" dirty="0" smtClean="0"/>
              <a:t>of sources!  (AAA, Wireless, </a:t>
            </a:r>
            <a:r>
              <a:rPr lang="en-US" dirty="0" err="1" smtClean="0"/>
              <a:t>netflow</a:t>
            </a:r>
            <a:r>
              <a:rPr lang="en-US" dirty="0"/>
              <a:t> </a:t>
            </a:r>
            <a:r>
              <a:rPr lang="en-US" dirty="0" smtClean="0"/>
              <a:t>...)</a:t>
            </a:r>
          </a:p>
          <a:p>
            <a:r>
              <a:rPr lang="en-US" dirty="0" smtClean="0"/>
              <a:t>Some </a:t>
            </a:r>
            <a:r>
              <a:rPr lang="en-US" sz="2800" b="1" dirty="0" smtClean="0">
                <a:solidFill>
                  <a:srgbClr val="CC3300"/>
                </a:solidFill>
              </a:rPr>
              <a:t>Network Activity </a:t>
            </a:r>
            <a:r>
              <a:rPr lang="en-US" dirty="0" smtClean="0"/>
              <a:t>Reports we’ll focus on:</a:t>
            </a:r>
            <a:endParaRPr lang="en-US" dirty="0"/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All outbound connections from internal and DMZ systems by system, connection count, user, bandwidth, count of unique </a:t>
            </a:r>
            <a:r>
              <a:rPr lang="en-US" b="1" dirty="0" smtClean="0">
                <a:solidFill>
                  <a:schemeClr val="tx1"/>
                </a:solidFill>
              </a:rPr>
              <a:t>destinations</a:t>
            </a:r>
            <a:endParaRPr lang="en-US" i="1" dirty="0" smtClean="0">
              <a:solidFill>
                <a:srgbClr val="5F5F5F"/>
              </a:solidFill>
            </a:endParaRPr>
          </a:p>
          <a:p>
            <a:pPr lvl="2"/>
            <a:r>
              <a:rPr lang="en-US" i="1" dirty="0" smtClean="0">
                <a:solidFill>
                  <a:srgbClr val="5F5F5F"/>
                </a:solidFill>
              </a:rPr>
              <a:t>tracking </a:t>
            </a:r>
            <a:r>
              <a:rPr lang="en-US" i="1" dirty="0">
                <a:solidFill>
                  <a:srgbClr val="5F5F5F"/>
                </a:solidFill>
              </a:rPr>
              <a:t>who is connecting from your </a:t>
            </a:r>
            <a:r>
              <a:rPr lang="en-US" i="1" dirty="0" smtClean="0">
                <a:solidFill>
                  <a:srgbClr val="5F5F5F"/>
                </a:solidFill>
              </a:rPr>
              <a:t>network ... to </a:t>
            </a:r>
            <a:r>
              <a:rPr lang="en-US" i="1" dirty="0">
                <a:solidFill>
                  <a:srgbClr val="5F5F5F"/>
                </a:solidFill>
              </a:rPr>
              <a:t>detect </a:t>
            </a:r>
            <a:r>
              <a:rPr lang="en-US" i="1" dirty="0" smtClean="0">
                <a:solidFill>
                  <a:srgbClr val="5F5F5F"/>
                </a:solidFill>
              </a:rPr>
              <a:t>intrusions, compromises, malicious software, users </a:t>
            </a:r>
            <a:r>
              <a:rPr lang="en-US" i="1" dirty="0">
                <a:solidFill>
                  <a:srgbClr val="5F5F5F"/>
                </a:solidFill>
              </a:rPr>
              <a:t>abusing network </a:t>
            </a:r>
            <a:r>
              <a:rPr lang="en-US" i="1" dirty="0" smtClean="0">
                <a:solidFill>
                  <a:srgbClr val="5F5F5F"/>
                </a:solidFill>
              </a:rPr>
              <a:t>access</a:t>
            </a:r>
            <a:endParaRPr lang="en-US" i="1" dirty="0">
              <a:solidFill>
                <a:srgbClr val="5F5F5F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Wireless </a:t>
            </a:r>
            <a:r>
              <a:rPr lang="en-US" b="1" dirty="0">
                <a:solidFill>
                  <a:schemeClr val="tx1"/>
                </a:solidFill>
              </a:rPr>
              <a:t>network </a:t>
            </a:r>
            <a:r>
              <a:rPr lang="en-US" b="1" dirty="0" smtClean="0">
                <a:solidFill>
                  <a:schemeClr val="tx1"/>
                </a:solidFill>
              </a:rPr>
              <a:t>activity logs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i="1" dirty="0">
                <a:solidFill>
                  <a:schemeClr val="accent6"/>
                </a:solidFill>
              </a:rPr>
              <a:t>track access (with username or Windows name) via wireless networks to trace connection times, source MAC and client </a:t>
            </a:r>
            <a:r>
              <a:rPr lang="en-US" i="1" dirty="0" smtClean="0">
                <a:solidFill>
                  <a:schemeClr val="accent6"/>
                </a:solidFill>
              </a:rPr>
              <a:t>IP.</a:t>
            </a:r>
          </a:p>
        </p:txBody>
      </p:sp>
    </p:spTree>
    <p:extLst>
      <p:ext uri="{BB962C8B-B14F-4D97-AF65-F5344CB8AC3E}">
        <p14:creationId xmlns:p14="http://schemas.microsoft.com/office/powerpoint/2010/main" val="38144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Access: NW-CONNS-01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audit outbound connections from our Internal / DMZ networks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0003] Audit Outbound Connections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err="1" smtClean="0">
                  <a:solidFill>
                    <a:srgbClr val="005F86"/>
                  </a:solidFill>
                </a:rPr>
                <a:t>Ain</a:t>
              </a:r>
              <a:r>
                <a:rPr lang="en-US" sz="2400" b="1" dirty="0" smtClean="0">
                  <a:solidFill>
                    <a:srgbClr val="005F86"/>
                  </a:solidFill>
                </a:rPr>
                <a:t>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Gnobadi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Junior SOC Engineer</a:t>
              </a:r>
            </a:p>
            <a:p>
              <a:pPr algn="r"/>
              <a:r>
                <a:rPr lang="en-US" dirty="0" smtClean="0"/>
                <a:t>Americas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5448" y="2647223"/>
            <a:ext cx="51325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 smtClean="0">
                <a:solidFill>
                  <a:srgbClr val="65A637"/>
                </a:solidFill>
              </a:rPr>
              <a:t>All outbound connections from internal and DMZ systems by system, connection count, user, bandwidth, count of unique destinations</a:t>
            </a:r>
            <a:endParaRPr lang="en-US" sz="2400" b="1" i="1" dirty="0">
              <a:solidFill>
                <a:srgbClr val="65A637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407" y="3138672"/>
            <a:ext cx="879145" cy="119684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4128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0" y="10287"/>
            <a:ext cx="9144000" cy="857250"/>
          </a:xfrm>
          <a:prstGeom prst="rect">
            <a:avLst/>
          </a:prstGeom>
        </p:spPr>
        <p:txBody>
          <a:bodyPr/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Network Access: NW-CONNS-01</a:t>
            </a:r>
            <a:endParaRPr lang="en-US" dirty="0"/>
          </a:p>
        </p:txBody>
      </p:sp>
      <p:sp>
        <p:nvSpPr>
          <p:cNvPr id="24" name="Content Placeholder 18"/>
          <p:cNvSpPr txBox="1">
            <a:spLocks/>
          </p:cNvSpPr>
          <p:nvPr/>
        </p:nvSpPr>
        <p:spPr>
          <a:xfrm>
            <a:off x="0" y="636782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[INC-SPL-0003] Audit Outbound Connections</a:t>
            </a:r>
            <a:endParaRPr lang="en-AU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218966" y="1758622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="-" OR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),"[" +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c_ip</a:t>
            </a:r>
            <a:r>
              <a:rPr lang="en-US" sz="1400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+ "]",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</a:t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timechart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dc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cs_url_host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by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468" y="3426246"/>
            <a:ext cx="7155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stats 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sum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bytes_out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) 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sum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bytes_in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) 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sum(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duration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) AS </a:t>
            </a:r>
            <a:r>
              <a:rPr lang="en-US" sz="1400" dirty="0" err="1">
                <a:latin typeface="Courier"/>
                <a:ea typeface="ヒラギノ角ゴ ProN W3" charset="0"/>
                <a:cs typeface="Courier"/>
              </a:rPr>
              <a:t>conn_time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 by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dest_domain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8581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Access: NW-WIFI-01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audit all wireless user activity</a:t>
            </a:r>
            <a:r>
              <a:rPr lang="en-US" sz="1800" i="1" dirty="0" smtClean="0">
                <a:solidFill>
                  <a:srgbClr val="5F5F5F"/>
                </a:solidFill>
              </a:rPr>
              <a:t> to detect anomalies and abuse across our campus.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0004] Audit Wireless Activity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err="1" smtClean="0">
                  <a:solidFill>
                    <a:srgbClr val="005F86"/>
                  </a:solidFill>
                </a:rPr>
                <a:t>Ain</a:t>
              </a:r>
              <a:r>
                <a:rPr lang="en-US" sz="2400" b="1" dirty="0" smtClean="0">
                  <a:solidFill>
                    <a:srgbClr val="005F86"/>
                  </a:solidFill>
                </a:rPr>
                <a:t>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Gnobadi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Junior SOC Engineer</a:t>
              </a:r>
            </a:p>
            <a:p>
              <a:pPr algn="r"/>
              <a:r>
                <a:rPr lang="en-US" dirty="0" smtClean="0"/>
                <a:t>Americas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5448" y="2647223"/>
            <a:ext cx="5132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T</a:t>
            </a:r>
            <a:r>
              <a:rPr lang="en-US" sz="2400" b="1" i="1" dirty="0" smtClean="0">
                <a:solidFill>
                  <a:srgbClr val="65A637"/>
                </a:solidFill>
              </a:rPr>
              <a:t>rack all access (username </a:t>
            </a:r>
            <a:r>
              <a:rPr lang="en-US" sz="2400" b="1" i="1" dirty="0">
                <a:solidFill>
                  <a:srgbClr val="65A637"/>
                </a:solidFill>
              </a:rPr>
              <a:t>or Windows name) via wireless networks to trace connection times, source MAC and client IP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407" y="3138672"/>
            <a:ext cx="879145" cy="119684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3744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0" y="10287"/>
            <a:ext cx="9144000" cy="857250"/>
          </a:xfrm>
          <a:prstGeom prst="rect">
            <a:avLst/>
          </a:prstGeom>
        </p:spPr>
        <p:txBody>
          <a:bodyPr/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 Access: NW-WIFI-01</a:t>
            </a:r>
            <a:endParaRPr lang="en-US" dirty="0"/>
          </a:p>
        </p:txBody>
      </p:sp>
      <p:sp>
        <p:nvSpPr>
          <p:cNvPr id="24" name="Content Placeholder 18"/>
          <p:cNvSpPr txBox="1">
            <a:spLocks/>
          </p:cNvSpPr>
          <p:nvPr/>
        </p:nvSpPr>
        <p:spPr>
          <a:xfrm>
            <a:off x="0" y="636782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[INC-SPL-0004] Audit Wireless Activity</a:t>
            </a:r>
            <a:endParaRPr lang="en-AU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222468" y="3426246"/>
            <a:ext cx="7155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wlc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DUPADDR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OR 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*AUTH*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)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stats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values(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src_ip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dc(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src_ip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by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src_mac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2468" y="1800646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sourcetype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latin typeface="Courier"/>
                <a:cs typeface="Courier"/>
              </a:rPr>
              <a:t>"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cisco:ise:syslog</a:t>
            </a:r>
            <a:r>
              <a:rPr lang="en-US" sz="1400" dirty="0" smtClean="0">
                <a:latin typeface="Courier"/>
                <a:cs typeface="Courier"/>
              </a:rPr>
              <a:t>" </a:t>
            </a:r>
            <a:r>
              <a:rPr lang="en-US" sz="1400" dirty="0" err="1" smtClean="0">
                <a:latin typeface="Courier"/>
                <a:cs typeface="Courier"/>
              </a:rPr>
              <a:t>log_type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latin typeface="Courier"/>
                <a:cs typeface="Courier"/>
              </a:rPr>
              <a:t>"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passed_authentications</a:t>
            </a:r>
            <a:r>
              <a:rPr lang="en-US" sz="1400" dirty="0" smtClean="0">
                <a:latin typeface="Courier"/>
                <a:cs typeface="Courier"/>
              </a:rPr>
              <a:t>"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 err="1">
                <a:latin typeface="Courier"/>
                <a:cs typeface="Courier"/>
              </a:rPr>
              <a:t>dedup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Calling_Station_ID</a:t>
            </a:r>
            <a:r>
              <a:rPr lang="en-US" sz="1400" dirty="0" smtClean="0">
                <a:latin typeface="Courier"/>
                <a:cs typeface="Courier"/>
              </a:rPr>
              <a:t/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>
                <a:latin typeface="Courier"/>
                <a:cs typeface="Courier"/>
              </a:rPr>
              <a:t>top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EndPointMatchedProfile</a:t>
            </a:r>
            <a:endParaRPr lang="en-US" sz="1400" b="1" dirty="0">
              <a:solidFill>
                <a:srgbClr val="00A9E1"/>
              </a:solidFill>
              <a:latin typeface="Courier"/>
              <a:cs typeface="Courier"/>
            </a:endParaRPr>
          </a:p>
          <a:p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4927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>
          <a:xfrm>
            <a:off x="4470400" y="2147208"/>
            <a:ext cx="4463581" cy="808674"/>
          </a:xfrm>
        </p:spPr>
        <p:txBody>
          <a:bodyPr/>
          <a:lstStyle/>
          <a:p>
            <a:pPr algn="r"/>
            <a:r>
              <a:rPr lang="en-US" dirty="0" smtClean="0"/>
              <a:t>Crash Course:</a:t>
            </a:r>
            <a:br>
              <a:rPr lang="en-US" dirty="0" smtClean="0"/>
            </a:br>
            <a:r>
              <a:rPr lang="en-US" dirty="0" smtClean="0"/>
              <a:t>Securing Your Network</a:t>
            </a:r>
          </a:p>
        </p:txBody>
      </p:sp>
    </p:spTree>
    <p:extLst>
      <p:ext uri="{BB962C8B-B14F-4D97-AF65-F5344CB8AC3E}">
        <p14:creationId xmlns:p14="http://schemas.microsoft.com/office/powerpoint/2010/main" val="1322289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Primer: Malware 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7793" y="1027340"/>
            <a:ext cx="8758621" cy="3567283"/>
          </a:xfrm>
        </p:spPr>
        <p:txBody>
          <a:bodyPr>
            <a:normAutofit/>
          </a:bodyPr>
          <a:lstStyle/>
          <a:p>
            <a:r>
              <a:rPr lang="en-US" dirty="0" smtClean="0"/>
              <a:t>Focus on </a:t>
            </a:r>
            <a:r>
              <a:rPr lang="en-US" b="1" dirty="0" smtClean="0">
                <a:solidFill>
                  <a:schemeClr val="accent2"/>
                </a:solidFill>
              </a:rPr>
              <a:t>Malicious </a:t>
            </a:r>
            <a:r>
              <a:rPr lang="en-US" dirty="0" smtClean="0"/>
              <a:t>traffic or </a:t>
            </a:r>
            <a:r>
              <a:rPr lang="en-US" b="1" dirty="0" smtClean="0">
                <a:solidFill>
                  <a:schemeClr val="accent2"/>
                </a:solidFill>
              </a:rPr>
              <a:t>indicators of compromise</a:t>
            </a:r>
          </a:p>
          <a:p>
            <a:r>
              <a:rPr lang="en-US" dirty="0"/>
              <a:t>Can grab this info from a </a:t>
            </a:r>
            <a:r>
              <a:rPr lang="en-US" b="1" dirty="0">
                <a:solidFill>
                  <a:schemeClr val="accent2"/>
                </a:solidFill>
              </a:rPr>
              <a:t>variety </a:t>
            </a:r>
            <a:r>
              <a:rPr lang="en-US" dirty="0"/>
              <a:t>of sources!  </a:t>
            </a:r>
            <a:r>
              <a:rPr lang="en-US" dirty="0" smtClean="0"/>
              <a:t>(Proxy, NGFW, </a:t>
            </a:r>
            <a:r>
              <a:rPr lang="en-US" dirty="0" err="1"/>
              <a:t>netflow</a:t>
            </a:r>
            <a:r>
              <a:rPr lang="en-US" dirty="0"/>
              <a:t> ...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Some </a:t>
            </a:r>
            <a:r>
              <a:rPr lang="en-US" sz="2800" b="1" dirty="0" smtClean="0">
                <a:solidFill>
                  <a:srgbClr val="CC3300"/>
                </a:solidFill>
              </a:rPr>
              <a:t>Malware Activity </a:t>
            </a:r>
            <a:r>
              <a:rPr lang="en-US" dirty="0" smtClean="0"/>
              <a:t>Reports we’ll focus on:</a:t>
            </a:r>
            <a:endParaRPr lang="en-US" dirty="0"/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Malware detection trends </a:t>
            </a:r>
            <a:r>
              <a:rPr lang="en-US" b="1" dirty="0" smtClean="0">
                <a:solidFill>
                  <a:schemeClr val="tx1"/>
                </a:solidFill>
              </a:rPr>
              <a:t>with outcomes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i="1" dirty="0" err="1" smtClean="0">
                <a:solidFill>
                  <a:srgbClr val="5F5F5F"/>
                </a:solidFill>
              </a:rPr>
              <a:t>i.e</a:t>
            </a:r>
            <a:r>
              <a:rPr lang="en-US" i="1" dirty="0" smtClean="0">
                <a:solidFill>
                  <a:srgbClr val="5F5F5F"/>
                </a:solidFill>
              </a:rPr>
              <a:t> - is </a:t>
            </a:r>
            <a:r>
              <a:rPr lang="en-US" i="1" dirty="0">
                <a:solidFill>
                  <a:srgbClr val="5F5F5F"/>
                </a:solidFill>
              </a:rPr>
              <a:t>it getting blocked or not</a:t>
            </a:r>
            <a:r>
              <a:rPr lang="en-US" i="1" dirty="0" smtClean="0">
                <a:solidFill>
                  <a:srgbClr val="5F5F5F"/>
                </a:solidFill>
              </a:rPr>
              <a:t>?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Internal connections to known malware IP addresses</a:t>
            </a:r>
          </a:p>
          <a:p>
            <a:pPr lvl="2"/>
            <a:r>
              <a:rPr lang="en-US" i="1" dirty="0" smtClean="0">
                <a:solidFill>
                  <a:schemeClr val="accent6"/>
                </a:solidFill>
              </a:rPr>
              <a:t>locate high fidelity indicators of compromise.</a:t>
            </a:r>
          </a:p>
        </p:txBody>
      </p:sp>
    </p:spTree>
    <p:extLst>
      <p:ext uri="{BB962C8B-B14F-4D97-AF65-F5344CB8AC3E}">
        <p14:creationId xmlns:p14="http://schemas.microsoft.com/office/powerpoint/2010/main" val="22941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MW-TREND-01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 kern="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follow types and rates of Malware detected </a:t>
            </a:r>
            <a:r>
              <a:rPr lang="en-US" sz="1800" i="1" dirty="0" smtClean="0">
                <a:solidFill>
                  <a:schemeClr val="accent6"/>
                </a:solidFill>
              </a:rPr>
              <a:t>within our environment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[INC-SPL-0005] Create new playbook query for malware trends</a:t>
            </a:r>
            <a:endParaRPr lang="en-AU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9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Omar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Kymark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HR </a:t>
              </a:r>
              <a:r>
                <a:rPr lang="en-US" dirty="0" err="1" smtClean="0"/>
                <a:t>Liason</a:t>
              </a:r>
              <a:endParaRPr lang="en-US" dirty="0" smtClean="0"/>
            </a:p>
            <a:p>
              <a:pPr algn="r"/>
              <a:r>
                <a:rPr lang="en-US" dirty="0" smtClean="0"/>
                <a:t>Hong Kong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5448" y="2647223"/>
            <a:ext cx="513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 smtClean="0">
                <a:solidFill>
                  <a:srgbClr val="65A637"/>
                </a:solidFill>
              </a:rPr>
              <a:t>Malware </a:t>
            </a:r>
            <a:r>
              <a:rPr lang="en-US" sz="2400" b="1" i="1" dirty="0">
                <a:solidFill>
                  <a:srgbClr val="65A637"/>
                </a:solidFill>
              </a:rPr>
              <a:t>detection trends with outcomes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203" y="3173139"/>
            <a:ext cx="867029" cy="115212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425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 kern="0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MW-TREND-01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[INC-SPL-0005] Create new playbook query for malware trends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Rectangle 18"/>
          <p:cNvSpPr/>
          <p:nvPr/>
        </p:nvSpPr>
        <p:spPr>
          <a:xfrm>
            <a:off x="218966" y="1758622"/>
            <a:ext cx="7155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result=</a:t>
            </a:r>
            <a:r>
              <a:rPr lang="en-US" sz="1400" b="1" dirty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+ ": " +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cause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timechart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usenull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=f count by result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1" name="Rectangle 20"/>
          <p:cNvSpPr/>
          <p:nvPr/>
        </p:nvSpPr>
        <p:spPr>
          <a:xfrm>
            <a:off x="222468" y="3426246"/>
            <a:ext cx="7155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stats count by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cause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sort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–count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23" name="Picture 22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26" name="Picture 25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8168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MW-CONNS-01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US" kern="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track outbound connections towards known Malware servers</a:t>
            </a:r>
            <a:r>
              <a:rPr lang="en-US" sz="1800" i="1" dirty="0" smtClean="0">
                <a:solidFill>
                  <a:schemeClr val="accent6"/>
                </a:solidFill>
              </a:rPr>
              <a:t> from our internal networks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[INC-SPL-0006] Create new playbook query for malware connections</a:t>
            </a:r>
            <a:endParaRPr lang="en-AU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9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Omar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Kymark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HR </a:t>
              </a:r>
              <a:r>
                <a:rPr lang="en-US" dirty="0" err="1" smtClean="0"/>
                <a:t>Liason</a:t>
              </a:r>
              <a:endParaRPr lang="en-US" dirty="0" smtClean="0"/>
            </a:p>
            <a:p>
              <a:pPr algn="r"/>
              <a:r>
                <a:rPr lang="en-US" dirty="0" smtClean="0"/>
                <a:t>Hong Kong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5448" y="2647223"/>
            <a:ext cx="513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Internal connections to known malware IP addresses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203" y="3173139"/>
            <a:ext cx="867029" cy="115212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07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 kern="0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MW-CONNS-01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[INC-SPL-0006] Create new playbook query for malware connections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204953" y="3007718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gray">
          <a:xfrm>
            <a:off x="201449" y="1243724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25287"/>
          <a:stretch/>
        </p:blipFill>
        <p:spPr>
          <a:xfrm>
            <a:off x="136635" y="1738195"/>
            <a:ext cx="8862596" cy="110835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545964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22" name="Group 21"/>
          <p:cNvGrpSpPr/>
          <p:nvPr/>
        </p:nvGrpSpPr>
        <p:grpSpPr>
          <a:xfrm>
            <a:off x="361419" y="1316404"/>
            <a:ext cx="1595833" cy="338554"/>
            <a:chOff x="361419" y="1298886"/>
            <a:chExt cx="1595833" cy="338554"/>
          </a:xfrm>
        </p:grpSpPr>
        <p:pic>
          <p:nvPicPr>
            <p:cNvPr id="23" name="Picture 22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2309" y="3065529"/>
            <a:ext cx="1833623" cy="414185"/>
            <a:chOff x="382309" y="2820277"/>
            <a:chExt cx="1833623" cy="414185"/>
          </a:xfrm>
        </p:grpSpPr>
        <p:pic>
          <p:nvPicPr>
            <p:cNvPr id="26" name="Picture 25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13360" y="3599962"/>
            <a:ext cx="717015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sourcetype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cs typeface="Courier"/>
              </a:rPr>
              <a:t>cisco_wsa</a:t>
            </a:r>
            <a:r>
              <a:rPr lang="en-US" sz="1400" b="1" dirty="0" smtClean="0">
                <a:solidFill>
                  <a:srgbClr val="CC3300"/>
                </a:solidFill>
                <a:latin typeface="Courier"/>
                <a:cs typeface="Courier"/>
              </a:rPr>
              <a:t>*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| 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lookup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threatscore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clientip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AS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dest_ip</a:t>
            </a:r>
            <a:r>
              <a:rPr lang="en-US" sz="1400" b="1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| </a:t>
            </a:r>
            <a:r>
              <a:rPr lang="en-US" sz="1200" dirty="0" err="1">
                <a:latin typeface="Courier"/>
                <a:cs typeface="Courier"/>
              </a:rPr>
              <a:t>fillnull</a:t>
            </a:r>
            <a:r>
              <a:rPr lang="en-US" sz="1200" dirty="0">
                <a:latin typeface="Courier"/>
                <a:cs typeface="Courier"/>
              </a:rPr>
              <a:t> value="" </a:t>
            </a:r>
            <a:r>
              <a:rPr lang="en-US" sz="1200" dirty="0" err="1">
                <a:latin typeface="Courier"/>
                <a:cs typeface="Courier"/>
              </a:rPr>
              <a:t>threatscore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| where </a:t>
            </a:r>
            <a:r>
              <a:rPr lang="en-US" sz="1200" b="1" dirty="0" err="1" smtClean="0">
                <a:solidFill>
                  <a:srgbClr val="00A9E1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latin typeface="Courier"/>
                <a:cs typeface="Courier"/>
              </a:rPr>
              <a:t>&lt;-</a:t>
            </a:r>
            <a:r>
              <a:rPr lang="en-US" sz="1200" dirty="0" smtClean="0">
                <a:latin typeface="Courier"/>
                <a:cs typeface="Courier"/>
              </a:rPr>
              <a:t>2.0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| stats values(</a:t>
            </a:r>
            <a:r>
              <a:rPr lang="en-US" sz="1400" dirty="0" err="1">
                <a:latin typeface="Courier"/>
                <a:cs typeface="Courier"/>
              </a:rPr>
              <a:t>eventtype</a:t>
            </a:r>
            <a:r>
              <a:rPr lang="en-US" sz="1400" dirty="0">
                <a:latin typeface="Courier"/>
                <a:cs typeface="Courier"/>
              </a:rPr>
              <a:t>) count by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src_ip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dest_ip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>
                <a:solidFill>
                  <a:srgbClr val="00A9E1"/>
                </a:solidFill>
                <a:latin typeface="Courier"/>
                <a:cs typeface="Courier"/>
              </a:rPr>
              <a:t>action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 err="1" smtClean="0">
                <a:latin typeface="Courier"/>
                <a:cs typeface="Courier"/>
              </a:rPr>
              <a:t>threatscore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x_wbrs_score</a:t>
            </a:r>
            <a:endParaRPr lang="en-US" sz="1400" b="1" dirty="0">
              <a:solidFill>
                <a:srgbClr val="00A9E1"/>
              </a:solidFill>
              <a:latin typeface="Courier"/>
              <a:cs typeface="Courier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200" y="1743618"/>
            <a:ext cx="718031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sourcetype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cs typeface="Courier"/>
              </a:rPr>
              <a:t>cisco_wsa</a:t>
            </a:r>
            <a:r>
              <a:rPr lang="en-US" sz="1400" dirty="0" smtClean="0">
                <a:solidFill>
                  <a:srgbClr val="CC3300"/>
                </a:solidFill>
                <a:latin typeface="Courier"/>
                <a:cs typeface="Courier"/>
              </a:rPr>
              <a:t>*</a:t>
            </a:r>
            <a:r>
              <a:rPr lang="en-US" sz="1400" dirty="0" smtClean="0">
                <a:latin typeface="Courier"/>
                <a:cs typeface="Courier"/>
              </a:rPr>
              <a:t>  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| 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lookup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threatscore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clientip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AS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dest_ip</a:t>
            </a:r>
            <a:r>
              <a:rPr lang="en-US" sz="1400" b="1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| </a:t>
            </a:r>
            <a:r>
              <a:rPr lang="en-US" sz="1200" dirty="0" err="1">
                <a:latin typeface="Courier"/>
                <a:cs typeface="Courier"/>
              </a:rPr>
              <a:t>fillnull</a:t>
            </a:r>
            <a:r>
              <a:rPr lang="en-US" sz="1200" dirty="0">
                <a:latin typeface="Courier"/>
                <a:cs typeface="Courier"/>
              </a:rPr>
              <a:t> value="" </a:t>
            </a:r>
            <a:r>
              <a:rPr lang="en-US" sz="1200" dirty="0" err="1">
                <a:latin typeface="Courier"/>
                <a:cs typeface="Courier"/>
              </a:rPr>
              <a:t>threatscore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| </a:t>
            </a:r>
            <a:r>
              <a:rPr lang="en-US" sz="1200" dirty="0">
                <a:latin typeface="Courier"/>
                <a:cs typeface="Courier"/>
              </a:rPr>
              <a:t>where </a:t>
            </a:r>
            <a:r>
              <a:rPr lang="en-US" sz="1200" dirty="0" err="1">
                <a:latin typeface="Courier"/>
                <a:cs typeface="Courier"/>
              </a:rPr>
              <a:t>threatscore</a:t>
            </a:r>
            <a:r>
              <a:rPr lang="en-US" sz="1200" dirty="0">
                <a:latin typeface="Courier"/>
                <a:cs typeface="Courier"/>
              </a:rPr>
              <a:t>&gt;0 OR </a:t>
            </a:r>
            <a:r>
              <a:rPr lang="en-US" sz="1200" b="1" dirty="0" err="1">
                <a:solidFill>
                  <a:srgbClr val="00A9E1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latin typeface="Courier"/>
                <a:cs typeface="Courier"/>
              </a:rPr>
              <a:t>&lt;-2.0</a:t>
            </a:r>
          </a:p>
          <a:p>
            <a:r>
              <a:rPr lang="en-US" sz="1400" dirty="0">
                <a:latin typeface="Courier"/>
                <a:cs typeface="Courier"/>
              </a:rPr>
              <a:t>| top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dest_ip</a:t>
            </a:r>
            <a:endParaRPr lang="en-US" sz="1400" b="1" dirty="0">
              <a:solidFill>
                <a:srgbClr val="00A9E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809952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Wrap 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8238" y="4770438"/>
            <a:ext cx="385762" cy="257175"/>
          </a:xfrm>
        </p:spPr>
        <p:txBody>
          <a:bodyPr/>
          <a:lstStyle/>
          <a:p>
            <a:fld id="{027CC8FC-DC84-4CE8-AADD-ED05D9A2A5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rved Left Arrow 8"/>
          <p:cNvSpPr/>
          <p:nvPr/>
        </p:nvSpPr>
        <p:spPr bwMode="auto">
          <a:xfrm rot="11670456">
            <a:off x="381143" y="677581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8118" y="2968133"/>
            <a:ext cx="3603038" cy="2088444"/>
          </a:xfrm>
          <a:prstGeom prst="rect">
            <a:avLst/>
          </a:prstGeom>
          <a:effectLst>
            <a:glow rad="228600">
              <a:srgbClr val="990000">
                <a:alpha val="87000"/>
              </a:srgbClr>
            </a:glow>
          </a:effectLst>
        </p:spPr>
      </p:pic>
      <p:sp>
        <p:nvSpPr>
          <p:cNvPr id="28" name="Curved Left Arrow 8"/>
          <p:cNvSpPr/>
          <p:nvPr/>
        </p:nvSpPr>
        <p:spPr bwMode="auto">
          <a:xfrm>
            <a:off x="4579816" y="1539848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30" y="408994"/>
            <a:ext cx="2563929" cy="2368316"/>
          </a:xfrm>
          <a:prstGeom prst="rect">
            <a:avLst/>
          </a:prstGeom>
          <a:effectLst>
            <a:glow rad="228600">
              <a:srgbClr val="990000">
                <a:alpha val="87000"/>
              </a:srgbClr>
            </a:glow>
          </a:effectLst>
        </p:spPr>
      </p:pic>
      <p:grpSp>
        <p:nvGrpSpPr>
          <p:cNvPr id="8" name="Group 7"/>
          <p:cNvGrpSpPr/>
          <p:nvPr/>
        </p:nvGrpSpPr>
        <p:grpSpPr>
          <a:xfrm>
            <a:off x="235186" y="650488"/>
            <a:ext cx="3038591" cy="2035422"/>
            <a:chOff x="188150" y="131702"/>
            <a:chExt cx="3932294" cy="2634075"/>
          </a:xfrm>
          <a:effectLst>
            <a:glow rad="228600">
              <a:srgbClr val="990000">
                <a:alpha val="87000"/>
              </a:srgbClr>
            </a:glow>
          </a:effectLst>
        </p:grpSpPr>
        <p:sp>
          <p:nvSpPr>
            <p:cNvPr id="3" name="Vertical Scroll 2"/>
            <p:cNvSpPr/>
            <p:nvPr/>
          </p:nvSpPr>
          <p:spPr>
            <a:xfrm>
              <a:off x="188150" y="131702"/>
              <a:ext cx="3932294" cy="2634075"/>
            </a:xfrm>
            <a:prstGeom prst="vertic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091"/>
            <a:stretch/>
          </p:blipFill>
          <p:spPr>
            <a:xfrm>
              <a:off x="611481" y="518336"/>
              <a:ext cx="3085630" cy="21705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9" name="Rectangle 8"/>
          <p:cNvSpPr/>
          <p:nvPr/>
        </p:nvSpPr>
        <p:spPr>
          <a:xfrm>
            <a:off x="726965" y="600404"/>
            <a:ext cx="27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Incident Response Playbook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320" y="2281613"/>
            <a:ext cx="2374107" cy="2137127"/>
          </a:xfrm>
          <a:prstGeom prst="rect">
            <a:avLst/>
          </a:prstGeom>
          <a:effectLst>
            <a:glow rad="228600">
              <a:schemeClr val="accent5">
                <a:alpha val="87000"/>
              </a:schemeClr>
            </a:glow>
          </a:effectLst>
        </p:spPr>
      </p:pic>
      <p:sp>
        <p:nvSpPr>
          <p:cNvPr id="11" name="Title 2"/>
          <p:cNvSpPr txBox="1">
            <a:spLocks/>
          </p:cNvSpPr>
          <p:nvPr/>
        </p:nvSpPr>
        <p:spPr bwMode="gray">
          <a:xfrm>
            <a:off x="140138" y="-60976"/>
            <a:ext cx="4142828" cy="621877"/>
          </a:xfrm>
          <a:prstGeom prst="rect">
            <a:avLst/>
          </a:prstGeom>
        </p:spPr>
        <p:txBody>
          <a:bodyPr vert="horz" lIns="81633" tIns="40817" rIns="81633" bIns="40817" rtlCol="0" anchor="ctr">
            <a:normAutofit fontScale="82500" lnSpcReduction="10000"/>
          </a:bodyPr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Jumpstart Your Own Journey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527314" y="4607034"/>
            <a:ext cx="1399584" cy="38756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990000"/>
                </a:solidFill>
                <a:latin typeface="Gill Sans"/>
                <a:ea typeface="Arial"/>
                <a:cs typeface="Gill Sans"/>
              </a:rPr>
              <a:t>"Trial by fire"</a:t>
            </a:r>
            <a:endParaRPr lang="en-US" sz="1000" dirty="0">
              <a:solidFill>
                <a:srgbClr val="99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06896" y="893379"/>
            <a:ext cx="2058276" cy="446690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990000"/>
                </a:solidFill>
                <a:latin typeface="Gill Sans"/>
                <a:ea typeface="Arial"/>
                <a:cs typeface="Gill Sans"/>
              </a:rPr>
              <a:t>Understand your data</a:t>
            </a:r>
            <a:endParaRPr lang="en-US" sz="1000" dirty="0">
              <a:solidFill>
                <a:srgbClr val="99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70416" y="4677103"/>
            <a:ext cx="2044264" cy="388884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000" dirty="0" smtClean="0">
                <a:solidFill>
                  <a:schemeClr val="accent5"/>
                </a:solidFill>
                <a:latin typeface="Gill Sans"/>
                <a:ea typeface="Arial"/>
                <a:cs typeface="Gill Sans"/>
              </a:rPr>
              <a:t>Build your arsenal</a:t>
            </a:r>
            <a:endParaRPr lang="en-US" sz="1100" dirty="0">
              <a:solidFill>
                <a:schemeClr val="accent5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5507" y="2855311"/>
            <a:ext cx="1439872" cy="411655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990000"/>
                </a:solidFill>
                <a:latin typeface="Gill Sans"/>
                <a:ea typeface="Arial"/>
                <a:cs typeface="Gill Sans"/>
              </a:rPr>
              <a:t>Feedback Loop</a:t>
            </a:r>
            <a:endParaRPr lang="en-US" sz="1000" dirty="0">
              <a:solidFill>
                <a:srgbClr val="990000"/>
              </a:solidFill>
              <a:latin typeface="Gill Sans"/>
              <a:ea typeface="Arial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344724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04800" y="1077913"/>
            <a:ext cx="8513064" cy="33988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Effective </a:t>
            </a:r>
            <a:r>
              <a:rPr lang="en-US" b="1" dirty="0" smtClean="0">
                <a:solidFill>
                  <a:srgbClr val="00A9E1"/>
                </a:solidFill>
              </a:rPr>
              <a:t>SIEM should be a journey</a:t>
            </a:r>
            <a:r>
              <a:rPr lang="en-US" dirty="0" smtClean="0"/>
              <a:t>, not a destination</a:t>
            </a:r>
          </a:p>
          <a:p>
            <a:r>
              <a:rPr lang="en-US" dirty="0" smtClean="0"/>
              <a:t>You don't always need </a:t>
            </a:r>
            <a:r>
              <a:rPr lang="en-US" b="1" dirty="0" smtClean="0">
                <a:solidFill>
                  <a:srgbClr val="00A9E1"/>
                </a:solidFill>
              </a:rPr>
              <a:t>the latest and greatest detection technologies</a:t>
            </a:r>
            <a:endParaRPr lang="en-US" dirty="0" smtClean="0"/>
          </a:p>
          <a:p>
            <a:r>
              <a:rPr lang="en-US" dirty="0"/>
              <a:t>Tools are only as effective as their Human Masters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Keep your data organized and tidy </a:t>
            </a:r>
            <a:r>
              <a:rPr lang="en-US" dirty="0" smtClean="0"/>
              <a:t>to save time, heartache later on</a:t>
            </a:r>
          </a:p>
          <a:p>
            <a:r>
              <a:rPr lang="en-US" dirty="0" smtClean="0"/>
              <a:t>Having </a:t>
            </a:r>
            <a:r>
              <a:rPr lang="en-US" b="1" dirty="0" smtClean="0">
                <a:solidFill>
                  <a:srgbClr val="00A9E1"/>
                </a:solidFill>
              </a:rPr>
              <a:t>strong processes and procedures </a:t>
            </a:r>
            <a:r>
              <a:rPr lang="en-US" dirty="0" smtClean="0"/>
              <a:t>in place can be better than even the best Splunk app or search</a:t>
            </a:r>
          </a:p>
          <a:p>
            <a:r>
              <a:rPr lang="en-US" dirty="0" smtClean="0"/>
              <a:t>Whatever your favorite approach is – pick one and stick to it!</a:t>
            </a:r>
          </a:p>
        </p:txBody>
      </p:sp>
    </p:spTree>
    <p:extLst>
      <p:ext uri="{BB962C8B-B14F-4D97-AF65-F5344CB8AC3E}">
        <p14:creationId xmlns:p14="http://schemas.microsoft.com/office/powerpoint/2010/main" val="1365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Solution Guides and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1" y="1751724"/>
            <a:ext cx="8229600" cy="1016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CC3300"/>
                </a:solidFill>
              </a:rPr>
              <a:t>All examples and code seen today are online.  Check it out</a:t>
            </a:r>
            <a:r>
              <a:rPr lang="en-US" b="1" dirty="0" smtClean="0">
                <a:solidFill>
                  <a:srgbClr val="CC3300"/>
                </a:solidFill>
              </a:rPr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9199" y="2376197"/>
            <a:ext cx="7199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awurster</a:t>
            </a:r>
            <a:r>
              <a:rPr lang="en-US" sz="2800" dirty="0">
                <a:hlinkClick r:id="rId2"/>
              </a:rPr>
              <a:t>/Splunk-.conf-</a:t>
            </a:r>
            <a:r>
              <a:rPr lang="en-US" sz="2800" dirty="0" smtClean="0">
                <a:hlinkClick r:id="rId2"/>
              </a:rPr>
              <a:t>2014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740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Keeping in Touch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97724" y="1284288"/>
            <a:ext cx="4038600" cy="663575"/>
          </a:xfrm>
        </p:spPr>
        <p:txBody>
          <a:bodyPr/>
          <a:lstStyle/>
          <a:p>
            <a:pPr marL="1785" indent="0">
              <a:buNone/>
            </a:pPr>
            <a:r>
              <a:rPr lang="en-US" sz="3200" dirty="0" smtClean="0"/>
              <a:t>Find me on </a:t>
            </a:r>
            <a:r>
              <a:rPr lang="en-US" sz="3200" dirty="0" smtClean="0">
                <a:hlinkClick r:id="rId2"/>
              </a:rPr>
              <a:t>Linked</a:t>
            </a:r>
            <a:endParaRPr lang="en-US" sz="3200" dirty="0" smtClean="0">
              <a:hlinkClick r:id="rId3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595" y="1364314"/>
            <a:ext cx="455254" cy="455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9429" y="2079074"/>
            <a:ext cx="1171187" cy="11711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8661" y="2363117"/>
            <a:ext cx="4871537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5" eaLnBrk="0" hangingPunct="0">
              <a:lnSpc>
                <a:spcPct val="90000"/>
              </a:lnSpc>
              <a:spcBef>
                <a:spcPts val="1200"/>
              </a:spcBef>
              <a:buClr>
                <a:srgbClr val="168ACB"/>
              </a:buClr>
              <a:buSzPct val="100000"/>
            </a:pPr>
            <a:r>
              <a:rPr lang="en-US" sz="3200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me: </a:t>
            </a:r>
            <a:r>
              <a:rPr lang="en-US" sz="3200" kern="0" dirty="0" smtClean="0">
                <a:solidFill>
                  <a:srgbClr val="000000"/>
                </a:solidFill>
                <a:latin typeface="Arial"/>
                <a:ea typeface="Apple LiGothic Medium"/>
                <a:hlinkClick r:id="rId3"/>
              </a:rPr>
              <a:t>awurster</a:t>
            </a:r>
            <a:r>
              <a:rPr lang="en-US" sz="3200" kern="0" dirty="0">
                <a:solidFill>
                  <a:srgbClr val="000000"/>
                </a:solidFill>
                <a:latin typeface="Arial"/>
                <a:ea typeface="Apple LiGothic Medium"/>
                <a:hlinkClick r:id="rId3"/>
              </a:rPr>
              <a:t>@cisco.com</a:t>
            </a:r>
            <a:endParaRPr lang="en-US" sz="3200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995" y="3346311"/>
            <a:ext cx="1042290" cy="1042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91699" y="3594759"/>
            <a:ext cx="2465539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3200" dirty="0" smtClean="0">
                <a:solidFill>
                  <a:srgbClr val="000000"/>
                </a:solidFill>
                <a:hlinkClick r:id="rId7"/>
              </a:rPr>
              <a:t>Repositories</a:t>
            </a:r>
            <a:endParaRPr lang="en-US" sz="3200" dirty="0" smtClean="0">
              <a:solidFill>
                <a:srgbClr val="000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849275" y="3598873"/>
            <a:ext cx="3559767" cy="6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168ACB"/>
              </a:buClr>
              <a:buSzPct val="100000"/>
              <a:buFont typeface="Wingdings" charset="2"/>
              <a:buChar char="§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Wingdings" charset="2"/>
              <a:buChar char="§"/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indent="0">
              <a:buFont typeface="Wingdings" charset="2"/>
              <a:buNone/>
            </a:pPr>
            <a:r>
              <a:rPr lang="en-US" sz="3200" dirty="0" smtClean="0"/>
              <a:t>Check out my</a:t>
            </a:r>
            <a:endParaRPr lang="en-US" sz="3200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83451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Some History on our Cyber Range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5035" y="1189863"/>
            <a:ext cx="3987799" cy="299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7" y="1383866"/>
            <a:ext cx="2631379" cy="1973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2928" y="1016002"/>
            <a:ext cx="2594124" cy="1947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83" t="28726" r="16716" b="17442"/>
          <a:stretch/>
        </p:blipFill>
        <p:spPr bwMode="auto">
          <a:xfrm>
            <a:off x="1059794" y="3012970"/>
            <a:ext cx="2875723" cy="1690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1034" y="2587696"/>
            <a:ext cx="2773855" cy="2077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62778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 txBox="1">
            <a:spLocks/>
          </p:cNvSpPr>
          <p:nvPr/>
        </p:nvSpPr>
        <p:spPr>
          <a:xfrm>
            <a:off x="5245680" y="3659386"/>
            <a:ext cx="3333126" cy="820639"/>
          </a:xfrm>
          <a:prstGeom prst="rect">
            <a:avLst/>
          </a:prstGeom>
        </p:spPr>
        <p:txBody>
          <a:bodyPr lIns="51426" tIns="25713" rIns="51426" bIns="25713"/>
          <a:lstStyle>
            <a:lvl1pPr marL="0" indent="0">
              <a:buNone/>
              <a:defRPr sz="4000" baseline="0"/>
            </a:lvl1pPr>
          </a:lstStyle>
          <a:p>
            <a:pPr defTabSz="514259" eaLnBrk="0" hangingPunct="0">
              <a:spcBef>
                <a:spcPts val="1181"/>
              </a:spcBef>
              <a:buClr>
                <a:srgbClr val="FFFFFF"/>
              </a:buClr>
              <a:buSzPct val="100000"/>
              <a:defRPr/>
            </a:pPr>
            <a:endParaRPr lang="en-US" kern="0" dirty="0">
              <a:solidFill>
                <a:schemeClr val="bg1"/>
              </a:solidFill>
              <a:latin typeface="+mn-lt"/>
              <a:ea typeface="+mn-ea"/>
              <a:cs typeface="+mn-cs"/>
              <a:sym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5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Follow the Pros: Cisco's Incident Response Team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42" y="903810"/>
            <a:ext cx="7092719" cy="395974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26828" y="3652346"/>
            <a:ext cx="1795518" cy="671249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13 </a:t>
            </a:r>
            <a:r>
              <a:rPr lang="en-US" dirty="0" smtClean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billion</a:t>
            </a:r>
          </a:p>
          <a:p>
            <a:pPr algn="ctr" defTabSz="814681"/>
            <a:r>
              <a:rPr lang="en-US" dirty="0" err="1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NetFlow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 Records</a:t>
            </a:r>
            <a:endParaRPr lang="en-US" sz="1000" dirty="0">
              <a:solidFill>
                <a:srgbClr val="65A637"/>
              </a:solidFill>
              <a:latin typeface="Gill Sans"/>
              <a:ea typeface="Arial"/>
              <a:cs typeface="Gill Sans"/>
            </a:endParaRP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/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day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8003" y="2259724"/>
            <a:ext cx="1576550" cy="486213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22TB of traffic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inspected / day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04568" y="1270000"/>
            <a:ext cx="2121296" cy="464207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4 billion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DNS records</a:t>
            </a: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/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day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0484" y="2986690"/>
            <a:ext cx="1592438" cy="46639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750GB of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logs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collected / day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9925" y="923574"/>
            <a:ext cx="3188368" cy="88750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400" b="1" dirty="0">
                <a:solidFill>
                  <a:schemeClr val="bg1"/>
                </a:solidFill>
                <a:latin typeface="Gill Sans"/>
                <a:ea typeface="Arial"/>
                <a:cs typeface="Gill Sans"/>
              </a:rPr>
              <a:t>2 billion </a:t>
            </a:r>
            <a:r>
              <a:rPr lang="en-US" sz="2400" dirty="0">
                <a:solidFill>
                  <a:srgbClr val="FFFFFF"/>
                </a:solidFill>
                <a:latin typeface="Gill Sans"/>
                <a:ea typeface="Arial"/>
                <a:cs typeface="Gill Sans"/>
              </a:rPr>
              <a:t>events / day collected in Splunk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98966" y="2610069"/>
            <a:ext cx="2137106" cy="586828"/>
          </a:xfrm>
          <a:prstGeom prst="roundRect">
            <a:avLst>
              <a:gd name="adj" fmla="val 12876"/>
            </a:avLst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1</a:t>
            </a:r>
            <a:r>
              <a:rPr lang="en-US" dirty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% </a:t>
            </a:r>
            <a:r>
              <a:rPr lang="en-US" dirty="0" smtClean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blocked as Malware</a:t>
            </a: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automatically by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WSAs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79241" y="4615932"/>
            <a:ext cx="3328276" cy="280137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Over</a:t>
            </a:r>
            <a:r>
              <a:rPr lang="en-US" sz="1000" dirty="0">
                <a:solidFill>
                  <a:srgbClr val="FEFEFE"/>
                </a:solidFill>
                <a:latin typeface="Gill Sans"/>
                <a:ea typeface="Arial"/>
                <a:cs typeface="Gill Sans"/>
              </a:rPr>
              <a:t> </a:t>
            </a:r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400 Application Service Providers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57311" y="4228720"/>
            <a:ext cx="2213618" cy="26246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12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Critical DCs </a:t>
            </a:r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in Production</a:t>
            </a:r>
            <a:endParaRPr lang="en-US" sz="1000" dirty="0">
              <a:solidFill>
                <a:srgbClr val="00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10944" y="4027629"/>
            <a:ext cx="2959676" cy="88750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400" b="1" dirty="0" smtClean="0">
                <a:solidFill>
                  <a:schemeClr val="bg1"/>
                </a:solidFill>
                <a:latin typeface="Gill Sans"/>
                <a:ea typeface="Arial"/>
                <a:cs typeface="Gill Sans"/>
              </a:rPr>
              <a:t>proven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ea typeface="Arial"/>
                <a:cs typeface="Gill Sans"/>
              </a:rPr>
              <a:t>architecture and processes</a:t>
            </a:r>
            <a:endParaRPr lang="en-US" sz="2400" dirty="0">
              <a:solidFill>
                <a:srgbClr val="FFFFFF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17930" y="3135586"/>
            <a:ext cx="2802759" cy="472963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6 million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HTTP transactions</a:t>
            </a: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/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day handled by WSAs</a:t>
            </a:r>
          </a:p>
        </p:txBody>
      </p:sp>
    </p:spTree>
    <p:extLst>
      <p:ext uri="{BB962C8B-B14F-4D97-AF65-F5344CB8AC3E}">
        <p14:creationId xmlns:p14="http://schemas.microsoft.com/office/powerpoint/2010/main" val="372130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R&amp;D by Cisco's Professional Services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reeform 176"/>
          <p:cNvSpPr>
            <a:spLocks/>
          </p:cNvSpPr>
          <p:nvPr/>
        </p:nvSpPr>
        <p:spPr bwMode="auto">
          <a:xfrm rot="16200000">
            <a:off x="6031538" y="1595132"/>
            <a:ext cx="3971872" cy="2253052"/>
          </a:xfrm>
          <a:custGeom>
            <a:avLst/>
            <a:gdLst>
              <a:gd name="T0" fmla="*/ 38740 w 673"/>
              <a:gd name="T1" fmla="*/ 11757 h 382"/>
              <a:gd name="T2" fmla="*/ 30064 w 673"/>
              <a:gd name="T3" fmla="*/ 4076 h 382"/>
              <a:gd name="T4" fmla="*/ 27192 w 673"/>
              <a:gd name="T5" fmla="*/ 4587 h 382"/>
              <a:gd name="T6" fmla="*/ 18038 w 673"/>
              <a:gd name="T7" fmla="*/ 0 h 382"/>
              <a:gd name="T8" fmla="*/ 6665 w 673"/>
              <a:gd name="T9" fmla="*/ 10325 h 382"/>
              <a:gd name="T10" fmla="*/ 0 w 673"/>
              <a:gd name="T11" fmla="*/ 19370 h 382"/>
              <a:gd name="T12" fmla="*/ 1977 w 673"/>
              <a:gd name="T13" fmla="*/ 25054 h 382"/>
              <a:gd name="T14" fmla="*/ 20186 w 673"/>
              <a:gd name="T15" fmla="*/ 25054 h 382"/>
              <a:gd name="T16" fmla="*/ 34935 w 673"/>
              <a:gd name="T17" fmla="*/ 25054 h 382"/>
              <a:gd name="T18" fmla="*/ 40664 w 673"/>
              <a:gd name="T19" fmla="*/ 25054 h 382"/>
              <a:gd name="T20" fmla="*/ 44439 w 673"/>
              <a:gd name="T21" fmla="*/ 18733 h 382"/>
              <a:gd name="T22" fmla="*/ 38740 w 673"/>
              <a:gd name="T23" fmla="*/ 11757 h 3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73"/>
              <a:gd name="T37" fmla="*/ 0 h 382"/>
              <a:gd name="T38" fmla="*/ 673 w 673"/>
              <a:gd name="T39" fmla="*/ 382 h 3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73" h="382">
                <a:moveTo>
                  <a:pt x="587" y="179"/>
                </a:moveTo>
                <a:cubicBezTo>
                  <a:pt x="580" y="114"/>
                  <a:pt x="524" y="62"/>
                  <a:pt x="456" y="62"/>
                </a:cubicBezTo>
                <a:cubicBezTo>
                  <a:pt x="441" y="62"/>
                  <a:pt x="426" y="65"/>
                  <a:pt x="412" y="70"/>
                </a:cubicBezTo>
                <a:cubicBezTo>
                  <a:pt x="381" y="28"/>
                  <a:pt x="330" y="0"/>
                  <a:pt x="273" y="0"/>
                </a:cubicBezTo>
                <a:cubicBezTo>
                  <a:pt x="183" y="0"/>
                  <a:pt x="109" y="69"/>
                  <a:pt x="101" y="158"/>
                </a:cubicBezTo>
                <a:cubicBezTo>
                  <a:pt x="43" y="176"/>
                  <a:pt x="0" y="230"/>
                  <a:pt x="0" y="295"/>
                </a:cubicBezTo>
                <a:cubicBezTo>
                  <a:pt x="0" y="327"/>
                  <a:pt x="11" y="357"/>
                  <a:pt x="30" y="382"/>
                </a:cubicBezTo>
                <a:cubicBezTo>
                  <a:pt x="306" y="382"/>
                  <a:pt x="306" y="382"/>
                  <a:pt x="306" y="382"/>
                </a:cubicBezTo>
                <a:cubicBezTo>
                  <a:pt x="529" y="382"/>
                  <a:pt x="529" y="382"/>
                  <a:pt x="529" y="382"/>
                </a:cubicBezTo>
                <a:cubicBezTo>
                  <a:pt x="616" y="382"/>
                  <a:pt x="616" y="382"/>
                  <a:pt x="616" y="382"/>
                </a:cubicBezTo>
                <a:cubicBezTo>
                  <a:pt x="650" y="363"/>
                  <a:pt x="673" y="327"/>
                  <a:pt x="673" y="286"/>
                </a:cubicBezTo>
                <a:cubicBezTo>
                  <a:pt x="673" y="234"/>
                  <a:pt x="636" y="190"/>
                  <a:pt x="587" y="179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9964" tIns="64983" rIns="129964" bIns="64983"/>
          <a:lstStyle/>
          <a:p>
            <a:pPr defTabSz="1299414">
              <a:defRPr/>
            </a:pPr>
            <a:endParaRPr lang="en-US" sz="2598" b="1" kern="0" dirty="0">
              <a:solidFill>
                <a:srgbClr val="FFFFFF"/>
              </a:solidFill>
            </a:endParaRPr>
          </a:p>
        </p:txBody>
      </p:sp>
      <p:sp>
        <p:nvSpPr>
          <p:cNvPr id="7" name="Flowchart: Connector 87"/>
          <p:cNvSpPr/>
          <p:nvPr/>
        </p:nvSpPr>
        <p:spPr bwMode="auto">
          <a:xfrm>
            <a:off x="8123349" y="2825314"/>
            <a:ext cx="233773" cy="233796"/>
          </a:xfrm>
          <a:prstGeom prst="flowChartConnector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26" tIns="25713" rIns="51426" bIns="25713" numCol="1" rtlCol="0" anchor="t" anchorCtr="0" compatLnSpc="1">
            <a:prstTxWarp prst="textNoShape">
              <a:avLst/>
            </a:prstTxWarp>
          </a:bodyPr>
          <a:lstStyle/>
          <a:p>
            <a:pPr defTabSz="514259"/>
            <a:endParaRPr lang="en-US" sz="1300">
              <a:solidFill>
                <a:srgbClr val="FFFFFF"/>
              </a:solidFill>
              <a:latin typeface="Myriad Pro" pitchFamily="-110" charset="0"/>
              <a:ea typeface="ヒラギノ角ゴ ProN W3" pitchFamily="-110" charset="-128"/>
              <a:cs typeface="ヒラギノ角ゴ ProN W3" pitchFamily="-110" charset="-128"/>
              <a:sym typeface="Myriad Pro" pitchFamily="-110" charset="0"/>
            </a:endParaRPr>
          </a:p>
        </p:txBody>
      </p:sp>
      <p:cxnSp>
        <p:nvCxnSpPr>
          <p:cNvPr id="8" name="Straight Arrow Connector 143"/>
          <p:cNvCxnSpPr>
            <a:endCxn id="26" idx="1"/>
          </p:cNvCxnSpPr>
          <p:nvPr/>
        </p:nvCxnSpPr>
        <p:spPr>
          <a:xfrm>
            <a:off x="5371591" y="1386710"/>
            <a:ext cx="2454269" cy="2014557"/>
          </a:xfrm>
          <a:prstGeom prst="bentConnector3">
            <a:avLst>
              <a:gd name="adj1" fmla="val 58624"/>
            </a:avLst>
          </a:prstGeom>
          <a:ln w="38100" cap="flat" cmpd="sng" algn="ctr">
            <a:solidFill>
              <a:srgbClr val="669548"/>
            </a:solidFill>
            <a:prstDash val="solid"/>
            <a:beve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66"/>
          <p:cNvGrpSpPr/>
          <p:nvPr/>
        </p:nvGrpSpPr>
        <p:grpSpPr>
          <a:xfrm>
            <a:off x="2301729" y="1034522"/>
            <a:ext cx="1850051" cy="588747"/>
            <a:chOff x="6435189" y="2563003"/>
            <a:chExt cx="3289300" cy="1046661"/>
          </a:xfrm>
        </p:grpSpPr>
        <p:pic>
          <p:nvPicPr>
            <p:cNvPr id="10" name="Picture 90" descr="splunk_deployment_1u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people-gre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60" descr="1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Group 50"/>
          <p:cNvGrpSpPr>
            <a:grpSpLocks/>
          </p:cNvGrpSpPr>
          <p:nvPr/>
        </p:nvGrpSpPr>
        <p:grpSpPr bwMode="auto">
          <a:xfrm>
            <a:off x="3369655" y="2075625"/>
            <a:ext cx="1846201" cy="554547"/>
            <a:chOff x="9500394" y="1676400"/>
            <a:chExt cx="3498568" cy="998537"/>
          </a:xfrm>
        </p:grpSpPr>
        <p:pic>
          <p:nvPicPr>
            <p:cNvPr id="14" name="Picture 3" descr="splunk_deployment_1u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394" y="1676400"/>
              <a:ext cx="3498568" cy="998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6" descr="splunk_index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23" y="2048749"/>
              <a:ext cx="384969" cy="393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6" name="Picture 54" descr="4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642" y="1916841"/>
            <a:ext cx="483698" cy="48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66"/>
          <p:cNvGrpSpPr/>
          <p:nvPr/>
        </p:nvGrpSpPr>
        <p:grpSpPr>
          <a:xfrm>
            <a:off x="4376625" y="1045392"/>
            <a:ext cx="1850051" cy="588747"/>
            <a:chOff x="6435189" y="2563003"/>
            <a:chExt cx="3289300" cy="1046661"/>
          </a:xfrm>
        </p:grpSpPr>
        <p:pic>
          <p:nvPicPr>
            <p:cNvPr id="18" name="Picture 90" descr="splunk_deployment_1u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 descr="people-gre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60" descr="1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66"/>
          <p:cNvGrpSpPr/>
          <p:nvPr/>
        </p:nvGrpSpPr>
        <p:grpSpPr>
          <a:xfrm>
            <a:off x="7843119" y="2419303"/>
            <a:ext cx="1012411" cy="322183"/>
            <a:chOff x="6435189" y="2563003"/>
            <a:chExt cx="3289300" cy="1046661"/>
          </a:xfrm>
        </p:grpSpPr>
        <p:pic>
          <p:nvPicPr>
            <p:cNvPr id="22" name="Picture 90" descr="splunk_deployment_1u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 descr="people-grey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60" descr="1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5" name="Group 50"/>
          <p:cNvGrpSpPr>
            <a:grpSpLocks/>
          </p:cNvGrpSpPr>
          <p:nvPr/>
        </p:nvGrpSpPr>
        <p:grpSpPr bwMode="auto">
          <a:xfrm>
            <a:off x="7825860" y="3241864"/>
            <a:ext cx="1061371" cy="318806"/>
            <a:chOff x="9500394" y="1676400"/>
            <a:chExt cx="3498568" cy="998537"/>
          </a:xfrm>
        </p:grpSpPr>
        <p:pic>
          <p:nvPicPr>
            <p:cNvPr id="26" name="Picture 3" descr="splunk_deployment_1u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394" y="1676400"/>
              <a:ext cx="3498568" cy="998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6" descr="splunk_index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23" y="2048749"/>
              <a:ext cx="384969" cy="393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Freeform 176"/>
          <p:cNvSpPr>
            <a:spLocks/>
          </p:cNvSpPr>
          <p:nvPr/>
        </p:nvSpPr>
        <p:spPr bwMode="auto">
          <a:xfrm>
            <a:off x="2308007" y="2904982"/>
            <a:ext cx="4393332" cy="1812357"/>
          </a:xfrm>
          <a:custGeom>
            <a:avLst/>
            <a:gdLst>
              <a:gd name="T0" fmla="*/ 38740 w 673"/>
              <a:gd name="T1" fmla="*/ 11757 h 382"/>
              <a:gd name="T2" fmla="*/ 30064 w 673"/>
              <a:gd name="T3" fmla="*/ 4076 h 382"/>
              <a:gd name="T4" fmla="*/ 27192 w 673"/>
              <a:gd name="T5" fmla="*/ 4587 h 382"/>
              <a:gd name="T6" fmla="*/ 18038 w 673"/>
              <a:gd name="T7" fmla="*/ 0 h 382"/>
              <a:gd name="T8" fmla="*/ 6665 w 673"/>
              <a:gd name="T9" fmla="*/ 10325 h 382"/>
              <a:gd name="T10" fmla="*/ 0 w 673"/>
              <a:gd name="T11" fmla="*/ 19370 h 382"/>
              <a:gd name="T12" fmla="*/ 1977 w 673"/>
              <a:gd name="T13" fmla="*/ 25054 h 382"/>
              <a:gd name="T14" fmla="*/ 20186 w 673"/>
              <a:gd name="T15" fmla="*/ 25054 h 382"/>
              <a:gd name="T16" fmla="*/ 34935 w 673"/>
              <a:gd name="T17" fmla="*/ 25054 h 382"/>
              <a:gd name="T18" fmla="*/ 40664 w 673"/>
              <a:gd name="T19" fmla="*/ 25054 h 382"/>
              <a:gd name="T20" fmla="*/ 44439 w 673"/>
              <a:gd name="T21" fmla="*/ 18733 h 382"/>
              <a:gd name="T22" fmla="*/ 38740 w 673"/>
              <a:gd name="T23" fmla="*/ 11757 h 3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73"/>
              <a:gd name="T37" fmla="*/ 0 h 382"/>
              <a:gd name="T38" fmla="*/ 673 w 673"/>
              <a:gd name="T39" fmla="*/ 382 h 3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73" h="382">
                <a:moveTo>
                  <a:pt x="587" y="179"/>
                </a:moveTo>
                <a:cubicBezTo>
                  <a:pt x="580" y="114"/>
                  <a:pt x="524" y="62"/>
                  <a:pt x="456" y="62"/>
                </a:cubicBezTo>
                <a:cubicBezTo>
                  <a:pt x="441" y="62"/>
                  <a:pt x="426" y="65"/>
                  <a:pt x="412" y="70"/>
                </a:cubicBezTo>
                <a:cubicBezTo>
                  <a:pt x="381" y="28"/>
                  <a:pt x="330" y="0"/>
                  <a:pt x="273" y="0"/>
                </a:cubicBezTo>
                <a:cubicBezTo>
                  <a:pt x="183" y="0"/>
                  <a:pt x="109" y="69"/>
                  <a:pt x="101" y="158"/>
                </a:cubicBezTo>
                <a:cubicBezTo>
                  <a:pt x="43" y="176"/>
                  <a:pt x="0" y="230"/>
                  <a:pt x="0" y="295"/>
                </a:cubicBezTo>
                <a:cubicBezTo>
                  <a:pt x="0" y="327"/>
                  <a:pt x="11" y="357"/>
                  <a:pt x="30" y="382"/>
                </a:cubicBezTo>
                <a:cubicBezTo>
                  <a:pt x="306" y="382"/>
                  <a:pt x="306" y="382"/>
                  <a:pt x="306" y="382"/>
                </a:cubicBezTo>
                <a:cubicBezTo>
                  <a:pt x="529" y="382"/>
                  <a:pt x="529" y="382"/>
                  <a:pt x="529" y="382"/>
                </a:cubicBezTo>
                <a:cubicBezTo>
                  <a:pt x="616" y="382"/>
                  <a:pt x="616" y="382"/>
                  <a:pt x="616" y="382"/>
                </a:cubicBezTo>
                <a:cubicBezTo>
                  <a:pt x="650" y="363"/>
                  <a:pt x="673" y="327"/>
                  <a:pt x="673" y="286"/>
                </a:cubicBezTo>
                <a:cubicBezTo>
                  <a:pt x="673" y="234"/>
                  <a:pt x="636" y="190"/>
                  <a:pt x="587" y="179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9964" tIns="64983" rIns="129964" bIns="64983"/>
          <a:lstStyle/>
          <a:p>
            <a:pPr defTabSz="1299414">
              <a:defRPr/>
            </a:pPr>
            <a:endParaRPr lang="en-US" sz="2598" b="1" kern="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55546" y="1111127"/>
            <a:ext cx="2034108" cy="39903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2 x Search Heads</a:t>
            </a:r>
            <a:endParaRPr lang="en-US" kern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57080" y="2125462"/>
            <a:ext cx="1364888" cy="3649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1 x Indexer</a:t>
            </a:r>
            <a:endParaRPr lang="en-US" kern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7774596" y="1401930"/>
            <a:ext cx="1213650" cy="53523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300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Mirrored </a:t>
            </a:r>
            <a:r>
              <a:rPr lang="en-US" sz="1300" kern="0" dirty="0" err="1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Dev</a:t>
            </a:r>
            <a:r>
              <a:rPr lang="en-US" sz="1300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Servers</a:t>
            </a:r>
            <a:endParaRPr lang="en-US" sz="1300" kern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V="1">
            <a:off x="3737841" y="2626294"/>
            <a:ext cx="323919" cy="1370183"/>
          </a:xfrm>
          <a:prstGeom prst="straightConnector1">
            <a:avLst/>
          </a:prstGeom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6" idx="2"/>
            <a:endCxn id="14" idx="2"/>
          </p:cNvCxnSpPr>
          <p:nvPr/>
        </p:nvCxnSpPr>
        <p:spPr>
          <a:xfrm flipH="1" flipV="1">
            <a:off x="4292756" y="2630172"/>
            <a:ext cx="381167" cy="1855002"/>
          </a:xfrm>
          <a:prstGeom prst="straightConnector1">
            <a:avLst/>
          </a:prstGeom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296695" y="2626294"/>
            <a:ext cx="533253" cy="1310128"/>
          </a:xfrm>
          <a:prstGeom prst="straightConnector1">
            <a:avLst/>
          </a:prstGeom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091307" y="3726582"/>
            <a:ext cx="410775" cy="411480"/>
            <a:chOff x="2216642" y="3033873"/>
            <a:chExt cx="410775" cy="411480"/>
          </a:xfrm>
        </p:grpSpPr>
        <p:sp>
          <p:nvSpPr>
            <p:cNvPr id="36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37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38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39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40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41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17268" y="3890764"/>
            <a:ext cx="441146" cy="411480"/>
            <a:chOff x="3732349" y="3033873"/>
            <a:chExt cx="441146" cy="41148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 flipV="1">
            <a:off x="4595646" y="2630172"/>
            <a:ext cx="664845" cy="1157046"/>
          </a:xfrm>
          <a:prstGeom prst="straightConnector1">
            <a:avLst/>
          </a:prstGeom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673383" y="1574030"/>
            <a:ext cx="145896" cy="551432"/>
          </a:xfrm>
          <a:prstGeom prst="straightConnector1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722655" y="1563160"/>
            <a:ext cx="220573" cy="562302"/>
          </a:xfrm>
          <a:prstGeom prst="straightConnector1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 bwMode="auto">
          <a:xfrm>
            <a:off x="152687" y="2883176"/>
            <a:ext cx="2465467" cy="63739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Cyber Range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“Live” Inside Network</a:t>
            </a:r>
            <a:endParaRPr lang="en-US" kern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2252596" y="4007254"/>
            <a:ext cx="809695" cy="50118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Mail Logs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ESA)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3147975" y="4370064"/>
            <a:ext cx="1043242" cy="50118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Access Logs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(WSA)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4292756" y="4539030"/>
            <a:ext cx="1209583" cy="50118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Syslog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(ASA, ISE, </a:t>
            </a:r>
            <a:r>
              <a:rPr lang="en-US" sz="1200" kern="0" dirty="0" err="1" smtClean="0">
                <a:solidFill>
                  <a:schemeClr val="tx1"/>
                </a:solidFill>
                <a:latin typeface="Arial"/>
                <a:cs typeface="Arial"/>
              </a:rPr>
              <a:t>etc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5595241" y="4336251"/>
            <a:ext cx="605159" cy="5011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SDEE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(IPS)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293637" y="3953835"/>
            <a:ext cx="411480" cy="411480"/>
            <a:chOff x="8795608" y="3927132"/>
            <a:chExt cx="411480" cy="411480"/>
          </a:xfrm>
        </p:grpSpPr>
        <p:sp>
          <p:nvSpPr>
            <p:cNvPr id="54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56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57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58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59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0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1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2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3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4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5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6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7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8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9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0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1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2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3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4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6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165851" y="3811058"/>
            <a:ext cx="411480" cy="411480"/>
            <a:chOff x="8795608" y="2989676"/>
            <a:chExt cx="411480" cy="411480"/>
          </a:xfrm>
        </p:grpSpPr>
        <p:sp>
          <p:nvSpPr>
            <p:cNvPr id="78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0" name="Rectangle 122"/>
          <p:cNvSpPr>
            <a:spLocks noChangeArrowheads="1"/>
          </p:cNvSpPr>
          <p:nvPr/>
        </p:nvSpPr>
        <p:spPr bwMode="auto">
          <a:xfrm>
            <a:off x="4926029" y="3036189"/>
            <a:ext cx="1103239" cy="4212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51426" tIns="25713" rIns="51426" bIns="25713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Scripted Input </a:t>
            </a:r>
            <a:r>
              <a:rPr lang="en-US" sz="1100" b="1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HTTPS</a:t>
            </a:r>
            <a:endParaRPr lang="en-US" sz="1050" b="1" i="1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569038" y="3774863"/>
            <a:ext cx="411480" cy="411480"/>
            <a:chOff x="8795608" y="2989676"/>
            <a:chExt cx="411480" cy="411480"/>
          </a:xfrm>
        </p:grpSpPr>
        <p:sp>
          <p:nvSpPr>
            <p:cNvPr id="82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67843" y="4166372"/>
            <a:ext cx="400387" cy="389756"/>
            <a:chOff x="9415533" y="2889123"/>
            <a:chExt cx="677649" cy="659655"/>
          </a:xfrm>
        </p:grpSpPr>
        <p:sp>
          <p:nvSpPr>
            <p:cNvPr id="85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86" name="Picture 85" descr="router arrows.emf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cxnSp>
        <p:nvCxnSpPr>
          <p:cNvPr id="87" name="Straight Arrow Connector 86"/>
          <p:cNvCxnSpPr>
            <a:stCxn id="22" idx="2"/>
            <a:endCxn id="26" idx="0"/>
          </p:cNvCxnSpPr>
          <p:nvPr/>
        </p:nvCxnSpPr>
        <p:spPr>
          <a:xfrm>
            <a:off x="8349325" y="2708592"/>
            <a:ext cx="7221" cy="533272"/>
          </a:xfrm>
          <a:prstGeom prst="straightConnector1">
            <a:avLst/>
          </a:prstGeom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122"/>
          <p:cNvSpPr>
            <a:spLocks noChangeArrowheads="1"/>
          </p:cNvSpPr>
          <p:nvPr/>
        </p:nvSpPr>
        <p:spPr bwMode="auto">
          <a:xfrm>
            <a:off x="6353061" y="2292572"/>
            <a:ext cx="1023462" cy="4212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51426" tIns="25713" rIns="51426" bIns="25713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Index Forwarding</a:t>
            </a:r>
            <a:endParaRPr lang="en-US" sz="1100" b="1" i="1" dirty="0" smtClean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89" name="Rectangle 122"/>
          <p:cNvSpPr>
            <a:spLocks noChangeArrowheads="1"/>
          </p:cNvSpPr>
          <p:nvPr/>
        </p:nvSpPr>
        <p:spPr bwMode="auto">
          <a:xfrm>
            <a:off x="3831989" y="3261386"/>
            <a:ext cx="732250" cy="42126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51426" tIns="25713" rIns="51426" bIns="25713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Calibri" pitchFamily="-107" charset="0"/>
                <a:ea typeface="Calibri" pitchFamily="-107" charset="0"/>
                <a:cs typeface="Calibri" pitchFamily="-107" charset="0"/>
              </a:rPr>
              <a:t>syslog</a:t>
            </a:r>
            <a:endParaRPr lang="en-US" sz="1100" b="1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  <a:p>
            <a:pPr algn="ctr"/>
            <a:r>
              <a:rPr lang="en-US" sz="1100" b="1" i="1" dirty="0">
                <a:latin typeface="Calibri" pitchFamily="-107" charset="0"/>
                <a:ea typeface="Calibri" pitchFamily="-107" charset="0"/>
                <a:cs typeface="Calibri" pitchFamily="-107" charset="0"/>
              </a:rPr>
              <a:t>TCP/</a:t>
            </a:r>
            <a:r>
              <a:rPr lang="en-US" sz="1100" b="1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UDP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5843987" y="3779203"/>
            <a:ext cx="917669" cy="5011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err="1" smtClean="0">
                <a:solidFill>
                  <a:schemeClr val="tx1"/>
                </a:solidFill>
                <a:latin typeface="Arial"/>
                <a:cs typeface="Arial"/>
              </a:rPr>
              <a:t>eStreamer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/>
            </a:r>
            <a:b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200" kern="0" dirty="0" err="1" smtClean="0">
                <a:solidFill>
                  <a:schemeClr val="tx1"/>
                </a:solidFill>
                <a:latin typeface="Arial"/>
                <a:cs typeface="Arial"/>
              </a:rPr>
              <a:t>sFIRE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379562" y="3534286"/>
            <a:ext cx="411480" cy="411480"/>
            <a:chOff x="8795608" y="2989676"/>
            <a:chExt cx="411480" cy="411480"/>
          </a:xfrm>
        </p:grpSpPr>
        <p:sp>
          <p:nvSpPr>
            <p:cNvPr id="92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762500" y="3987523"/>
            <a:ext cx="411480" cy="411480"/>
            <a:chOff x="8795608" y="2989676"/>
            <a:chExt cx="411480" cy="411480"/>
          </a:xfrm>
        </p:grpSpPr>
        <p:sp>
          <p:nvSpPr>
            <p:cNvPr id="95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96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8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rved Left Arrow 8"/>
          <p:cNvSpPr/>
          <p:nvPr/>
        </p:nvSpPr>
        <p:spPr bwMode="auto">
          <a:xfrm rot="11670456">
            <a:off x="381143" y="677581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8118" y="2968133"/>
            <a:ext cx="3603038" cy="208844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8" name="Curved Left Arrow 8"/>
          <p:cNvSpPr/>
          <p:nvPr/>
        </p:nvSpPr>
        <p:spPr bwMode="auto">
          <a:xfrm>
            <a:off x="4579816" y="1539848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30" y="408994"/>
            <a:ext cx="2563929" cy="236831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8" name="Group 7"/>
          <p:cNvGrpSpPr/>
          <p:nvPr/>
        </p:nvGrpSpPr>
        <p:grpSpPr>
          <a:xfrm>
            <a:off x="235186" y="650488"/>
            <a:ext cx="3038591" cy="2035422"/>
            <a:chOff x="188150" y="131702"/>
            <a:chExt cx="3932294" cy="2634075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3" name="Vertical Scroll 2"/>
            <p:cNvSpPr/>
            <p:nvPr/>
          </p:nvSpPr>
          <p:spPr>
            <a:xfrm>
              <a:off x="188150" y="131702"/>
              <a:ext cx="3932294" cy="2634075"/>
            </a:xfrm>
            <a:prstGeom prst="vertic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091"/>
            <a:stretch/>
          </p:blipFill>
          <p:spPr>
            <a:xfrm>
              <a:off x="611481" y="518336"/>
              <a:ext cx="3085630" cy="21705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9" name="Rectangle 8"/>
          <p:cNvSpPr/>
          <p:nvPr/>
        </p:nvSpPr>
        <p:spPr>
          <a:xfrm>
            <a:off x="726965" y="600404"/>
            <a:ext cx="27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Incident Response Playbook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320" y="2281613"/>
            <a:ext cx="2374107" cy="2137127"/>
          </a:xfrm>
          <a:prstGeom prst="rect">
            <a:avLst/>
          </a:prstGeom>
          <a:effectLst>
            <a:glow rad="393700">
              <a:srgbClr val="990000">
                <a:alpha val="87000"/>
              </a:srgbClr>
            </a:glow>
          </a:effectLst>
        </p:spPr>
      </p:pic>
      <p:sp>
        <p:nvSpPr>
          <p:cNvPr id="11" name="Title 2"/>
          <p:cNvSpPr txBox="1">
            <a:spLocks/>
          </p:cNvSpPr>
          <p:nvPr/>
        </p:nvSpPr>
        <p:spPr bwMode="gray">
          <a:xfrm>
            <a:off x="79178" y="-60960"/>
            <a:ext cx="4142828" cy="621877"/>
          </a:xfrm>
          <a:prstGeom prst="rect">
            <a:avLst/>
          </a:prstGeom>
        </p:spPr>
        <p:txBody>
          <a:bodyPr vert="horz" lIns="81633" tIns="40817" rIns="81633" bIns="40817" rtlCol="0" anchor="ctr">
            <a:normAutofit fontScale="75000" lnSpcReduction="20000"/>
          </a:bodyPr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The Journey Starts Here, Today.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527314" y="4607034"/>
            <a:ext cx="1399584" cy="38756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005F86"/>
                </a:solidFill>
                <a:latin typeface="Gill Sans"/>
                <a:ea typeface="Arial"/>
                <a:cs typeface="Gill Sans"/>
              </a:rPr>
              <a:t>"Trial by fire"</a:t>
            </a:r>
            <a:endParaRPr lang="en-US" sz="1000" dirty="0">
              <a:solidFill>
                <a:srgbClr val="005F86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06896" y="893379"/>
            <a:ext cx="2058276" cy="446690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005F86"/>
                </a:solidFill>
                <a:latin typeface="Gill Sans"/>
                <a:ea typeface="Arial"/>
                <a:cs typeface="Gill Sans"/>
              </a:rPr>
              <a:t>Understand your data</a:t>
            </a:r>
            <a:endParaRPr lang="en-US" sz="1000" dirty="0">
              <a:solidFill>
                <a:srgbClr val="005F86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70416" y="4677103"/>
            <a:ext cx="2044264" cy="388884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000" dirty="0" smtClean="0">
                <a:solidFill>
                  <a:srgbClr val="800000"/>
                </a:solidFill>
                <a:latin typeface="Gill Sans"/>
                <a:ea typeface="Arial"/>
                <a:cs typeface="Gill Sans"/>
              </a:rPr>
              <a:t>Build your arsenal</a:t>
            </a:r>
            <a:endParaRPr lang="en-US" sz="1100" dirty="0">
              <a:solidFill>
                <a:srgbClr val="80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5507" y="2855311"/>
            <a:ext cx="1439872" cy="411655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005F86"/>
                </a:solidFill>
                <a:latin typeface="Gill Sans"/>
                <a:ea typeface="Arial"/>
                <a:cs typeface="Gill Sans"/>
              </a:rPr>
              <a:t>Feedback Loop</a:t>
            </a:r>
            <a:endParaRPr lang="en-US" sz="1000" dirty="0">
              <a:solidFill>
                <a:srgbClr val="005F86"/>
              </a:solidFill>
              <a:latin typeface="Gill Sans"/>
              <a:ea typeface="Arial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21188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Core Components and Technologies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77288" y="4954588"/>
            <a:ext cx="366712" cy="188912"/>
          </a:xfrm>
        </p:spPr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970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Areas of Information to Investigate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354895" y="4888858"/>
            <a:ext cx="38341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CF860F4-4FA4-EE41-8ADB-46C5B0D62AB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649310" y="4241143"/>
            <a:ext cx="3494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2"/>
                </a:solidFill>
              </a:rPr>
              <a:t>Source: </a:t>
            </a:r>
            <a:r>
              <a:rPr lang="en-US" sz="1200" dirty="0" smtClean="0">
                <a:solidFill>
                  <a:schemeClr val="bg2"/>
                </a:solidFill>
                <a:hlinkClick r:id="rId3"/>
              </a:rPr>
              <a:t>SANS Top 6 Categories of Critical Log Information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171903" y="939952"/>
            <a:ext cx="5715001" cy="430745"/>
          </a:xfrm>
          <a:prstGeom prst="round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Authentication and Authorization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171904" y="1567731"/>
            <a:ext cx="4572000" cy="430745"/>
          </a:xfrm>
          <a:prstGeom prst="roundRect">
            <a:avLst/>
          </a:prstGeom>
          <a:gradFill rotWithShape="1">
            <a:gsLst>
              <a:gs pos="0">
                <a:srgbClr val="016BA1">
                  <a:tint val="50000"/>
                  <a:satMod val="300000"/>
                </a:srgbClr>
              </a:gs>
              <a:gs pos="35000">
                <a:srgbClr val="016BA1">
                  <a:tint val="37000"/>
                  <a:satMod val="300000"/>
                </a:srgbClr>
              </a:gs>
              <a:gs pos="100000">
                <a:srgbClr val="016BA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16BA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System and Data Changes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171904" y="2185100"/>
            <a:ext cx="2971799" cy="430745"/>
          </a:xfrm>
          <a:prstGeom prst="roundRect">
            <a:avLst/>
          </a:prstGeom>
          <a:gradFill rotWithShape="1">
            <a:gsLst>
              <a:gs pos="0">
                <a:srgbClr val="F37C20">
                  <a:tint val="50000"/>
                  <a:satMod val="300000"/>
                </a:srgbClr>
              </a:gs>
              <a:gs pos="35000">
                <a:srgbClr val="F37C20">
                  <a:tint val="37000"/>
                  <a:satMod val="300000"/>
                </a:srgbClr>
              </a:gs>
              <a:gs pos="100000">
                <a:srgbClr val="F37C2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37C2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Network Activity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171903" y="2802469"/>
            <a:ext cx="3124200" cy="430745"/>
          </a:xfrm>
          <a:prstGeom prst="roundRect">
            <a:avLst/>
          </a:prstGeom>
          <a:gradFill rotWithShape="1">
            <a:gsLst>
              <a:gs pos="0">
                <a:srgbClr val="6E3548">
                  <a:tint val="50000"/>
                  <a:satMod val="300000"/>
                </a:srgbClr>
              </a:gs>
              <a:gs pos="35000">
                <a:srgbClr val="6E3548">
                  <a:tint val="37000"/>
                  <a:satMod val="300000"/>
                </a:srgbClr>
              </a:gs>
              <a:gs pos="100000">
                <a:srgbClr val="6E354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E354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Resource Access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171903" y="3419839"/>
            <a:ext cx="2895600" cy="430745"/>
          </a:xfrm>
          <a:prstGeom prst="roundRect">
            <a:avLst/>
          </a:prstGeom>
          <a:gradFill rotWithShape="1">
            <a:gsLst>
              <a:gs pos="0">
                <a:srgbClr val="262749">
                  <a:tint val="50000"/>
                  <a:satMod val="300000"/>
                </a:srgbClr>
              </a:gs>
              <a:gs pos="35000">
                <a:srgbClr val="262749">
                  <a:tint val="37000"/>
                  <a:satMod val="300000"/>
                </a:srgbClr>
              </a:gs>
              <a:gs pos="100000">
                <a:srgbClr val="26274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6274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Malware Activity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447141" y="898160"/>
            <a:ext cx="499066" cy="504533"/>
            <a:chOff x="1703056" y="3953005"/>
            <a:chExt cx="597021" cy="603504"/>
          </a:xfrm>
          <a:effectLst>
            <a:glow rad="101600">
              <a:srgbClr val="262749">
                <a:satMod val="175000"/>
                <a:alpha val="40000"/>
              </a:srgbClr>
            </a:glow>
          </a:effectLst>
        </p:grpSpPr>
        <p:sp>
          <p:nvSpPr>
            <p:cNvPr id="71" name="Oval 263"/>
            <p:cNvSpPr>
              <a:spLocks/>
            </p:cNvSpPr>
            <p:nvPr/>
          </p:nvSpPr>
          <p:spPr bwMode="auto">
            <a:xfrm>
              <a:off x="1728315" y="3980438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AutoShape 10"/>
            <p:cNvSpPr>
              <a:spLocks noChangeAspect="1"/>
            </p:cNvSpPr>
            <p:nvPr/>
          </p:nvSpPr>
          <p:spPr bwMode="auto">
            <a:xfrm>
              <a:off x="1703056" y="3953005"/>
              <a:ext cx="597021" cy="603504"/>
            </a:xfrm>
            <a:custGeom>
              <a:avLst/>
              <a:gdLst>
                <a:gd name="T0" fmla="*/ 131969189 w 21600"/>
                <a:gd name="T1" fmla="*/ 13180514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3425" y="10442"/>
                  </a:moveTo>
                  <a:cubicBezTo>
                    <a:pt x="13425" y="10442"/>
                    <a:pt x="13425" y="10442"/>
                    <a:pt x="13425" y="10442"/>
                  </a:cubicBezTo>
                  <a:cubicBezTo>
                    <a:pt x="13425" y="9547"/>
                    <a:pt x="12292" y="8771"/>
                    <a:pt x="10860" y="8771"/>
                  </a:cubicBezTo>
                  <a:cubicBezTo>
                    <a:pt x="9368" y="8771"/>
                    <a:pt x="8234" y="9547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175" y="14261"/>
                    <a:pt x="9249" y="17125"/>
                  </a:cubicBezTo>
                  <a:cubicBezTo>
                    <a:pt x="9249" y="17125"/>
                    <a:pt x="9249" y="17125"/>
                    <a:pt x="9249" y="17125"/>
                  </a:cubicBezTo>
                  <a:cubicBezTo>
                    <a:pt x="9308" y="17483"/>
                    <a:pt x="10024" y="17722"/>
                    <a:pt x="10860" y="17722"/>
                  </a:cubicBezTo>
                  <a:cubicBezTo>
                    <a:pt x="11695" y="17722"/>
                    <a:pt x="12351" y="17483"/>
                    <a:pt x="12411" y="17125"/>
                  </a:cubicBezTo>
                  <a:cubicBezTo>
                    <a:pt x="12411" y="17125"/>
                    <a:pt x="12411" y="17125"/>
                    <a:pt x="12411" y="17125"/>
                  </a:cubicBezTo>
                  <a:cubicBezTo>
                    <a:pt x="13485" y="14261"/>
                    <a:pt x="13425" y="10442"/>
                    <a:pt x="13425" y="10442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69" y="20168"/>
                    <a:pt x="1432" y="15991"/>
                    <a:pt x="1432" y="10800"/>
                  </a:cubicBezTo>
                  <a:cubicBezTo>
                    <a:pt x="1432" y="5669"/>
                    <a:pt x="5669" y="1432"/>
                    <a:pt x="10800" y="1432"/>
                  </a:cubicBezTo>
                  <a:cubicBezTo>
                    <a:pt x="15991" y="1432"/>
                    <a:pt x="20168" y="5669"/>
                    <a:pt x="20168" y="10800"/>
                  </a:cubicBezTo>
                  <a:cubicBezTo>
                    <a:pt x="20168" y="15991"/>
                    <a:pt x="15991" y="20168"/>
                    <a:pt x="10800" y="20168"/>
                  </a:cubicBezTo>
                  <a:close/>
                  <a:moveTo>
                    <a:pt x="10919" y="8115"/>
                  </a:moveTo>
                  <a:cubicBezTo>
                    <a:pt x="12053" y="8115"/>
                    <a:pt x="12948" y="7220"/>
                    <a:pt x="12948" y="6086"/>
                  </a:cubicBezTo>
                  <a:cubicBezTo>
                    <a:pt x="12948" y="5012"/>
                    <a:pt x="12053" y="4117"/>
                    <a:pt x="10919" y="4117"/>
                  </a:cubicBezTo>
                  <a:cubicBezTo>
                    <a:pt x="9786" y="4117"/>
                    <a:pt x="8891" y="5012"/>
                    <a:pt x="8891" y="6086"/>
                  </a:cubicBezTo>
                  <a:cubicBezTo>
                    <a:pt x="8891" y="7220"/>
                    <a:pt x="9786" y="8115"/>
                    <a:pt x="10919" y="8115"/>
                  </a:cubicBezTo>
                  <a:close/>
                  <a:moveTo>
                    <a:pt x="10919" y="8115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446407" y="2163637"/>
            <a:ext cx="496896" cy="495930"/>
            <a:chOff x="3657313" y="4557341"/>
            <a:chExt cx="604738" cy="603504"/>
          </a:xfrm>
          <a:effectLst>
            <a:glow rad="101600">
              <a:srgbClr val="F37C20">
                <a:satMod val="175000"/>
                <a:alpha val="40000"/>
              </a:srgbClr>
            </a:glow>
          </a:effectLst>
        </p:grpSpPr>
        <p:sp>
          <p:nvSpPr>
            <p:cNvPr id="74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Rounded Rectangle 75"/>
          <p:cNvSpPr/>
          <p:nvPr/>
        </p:nvSpPr>
        <p:spPr>
          <a:xfrm>
            <a:off x="1171903" y="4037208"/>
            <a:ext cx="4419600" cy="430745"/>
          </a:xfrm>
          <a:prstGeom prst="roundRect">
            <a:avLst/>
          </a:prstGeom>
          <a:gradFill rotWithShape="1">
            <a:gsLst>
              <a:gs pos="0">
                <a:srgbClr val="E44132">
                  <a:tint val="50000"/>
                  <a:satMod val="300000"/>
                </a:srgbClr>
              </a:gs>
              <a:gs pos="35000">
                <a:srgbClr val="E44132">
                  <a:tint val="37000"/>
                  <a:satMod val="300000"/>
                </a:srgbClr>
              </a:gs>
              <a:gs pos="100000">
                <a:srgbClr val="E4413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4413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Failure and Critical Errors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446407" y="3400307"/>
            <a:ext cx="496896" cy="495930"/>
            <a:chOff x="3657313" y="4557341"/>
            <a:chExt cx="604738" cy="603504"/>
          </a:xfrm>
          <a:effectLst>
            <a:glow rad="101600">
              <a:srgbClr val="262749">
                <a:satMod val="175000"/>
                <a:alpha val="40000"/>
              </a:srgbClr>
            </a:glow>
          </a:effectLst>
        </p:grpSpPr>
        <p:sp>
          <p:nvSpPr>
            <p:cNvPr id="78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44237" y="2773237"/>
            <a:ext cx="499066" cy="504533"/>
            <a:chOff x="1703056" y="3953005"/>
            <a:chExt cx="597021" cy="603504"/>
          </a:xfrm>
          <a:effectLst>
            <a:glow rad="101600">
              <a:srgbClr val="6E3548">
                <a:satMod val="175000"/>
                <a:alpha val="40000"/>
              </a:srgbClr>
            </a:glow>
          </a:effectLst>
        </p:grpSpPr>
        <p:sp>
          <p:nvSpPr>
            <p:cNvPr id="81" name="Oval 263"/>
            <p:cNvSpPr>
              <a:spLocks/>
            </p:cNvSpPr>
            <p:nvPr/>
          </p:nvSpPr>
          <p:spPr bwMode="auto">
            <a:xfrm>
              <a:off x="1728315" y="3980438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AutoShape 10"/>
            <p:cNvSpPr>
              <a:spLocks noChangeAspect="1"/>
            </p:cNvSpPr>
            <p:nvPr/>
          </p:nvSpPr>
          <p:spPr bwMode="auto">
            <a:xfrm>
              <a:off x="1703056" y="3953005"/>
              <a:ext cx="597021" cy="603504"/>
            </a:xfrm>
            <a:custGeom>
              <a:avLst/>
              <a:gdLst>
                <a:gd name="T0" fmla="*/ 131969189 w 21600"/>
                <a:gd name="T1" fmla="*/ 13180514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3425" y="10442"/>
                  </a:moveTo>
                  <a:cubicBezTo>
                    <a:pt x="13425" y="10442"/>
                    <a:pt x="13425" y="10442"/>
                    <a:pt x="13425" y="10442"/>
                  </a:cubicBezTo>
                  <a:cubicBezTo>
                    <a:pt x="13425" y="9547"/>
                    <a:pt x="12292" y="8771"/>
                    <a:pt x="10860" y="8771"/>
                  </a:cubicBezTo>
                  <a:cubicBezTo>
                    <a:pt x="9368" y="8771"/>
                    <a:pt x="8234" y="9547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175" y="14261"/>
                    <a:pt x="9249" y="17125"/>
                  </a:cubicBezTo>
                  <a:cubicBezTo>
                    <a:pt x="9249" y="17125"/>
                    <a:pt x="9249" y="17125"/>
                    <a:pt x="9249" y="17125"/>
                  </a:cubicBezTo>
                  <a:cubicBezTo>
                    <a:pt x="9308" y="17483"/>
                    <a:pt x="10024" y="17722"/>
                    <a:pt x="10860" y="17722"/>
                  </a:cubicBezTo>
                  <a:cubicBezTo>
                    <a:pt x="11695" y="17722"/>
                    <a:pt x="12351" y="17483"/>
                    <a:pt x="12411" y="17125"/>
                  </a:cubicBezTo>
                  <a:cubicBezTo>
                    <a:pt x="12411" y="17125"/>
                    <a:pt x="12411" y="17125"/>
                    <a:pt x="12411" y="17125"/>
                  </a:cubicBezTo>
                  <a:cubicBezTo>
                    <a:pt x="13485" y="14261"/>
                    <a:pt x="13425" y="10442"/>
                    <a:pt x="13425" y="10442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69" y="20168"/>
                    <a:pt x="1432" y="15991"/>
                    <a:pt x="1432" y="10800"/>
                  </a:cubicBezTo>
                  <a:cubicBezTo>
                    <a:pt x="1432" y="5669"/>
                    <a:pt x="5669" y="1432"/>
                    <a:pt x="10800" y="1432"/>
                  </a:cubicBezTo>
                  <a:cubicBezTo>
                    <a:pt x="15991" y="1432"/>
                    <a:pt x="20168" y="5669"/>
                    <a:pt x="20168" y="10800"/>
                  </a:cubicBezTo>
                  <a:cubicBezTo>
                    <a:pt x="20168" y="15991"/>
                    <a:pt x="15991" y="20168"/>
                    <a:pt x="10800" y="20168"/>
                  </a:cubicBezTo>
                  <a:close/>
                  <a:moveTo>
                    <a:pt x="10919" y="8115"/>
                  </a:moveTo>
                  <a:cubicBezTo>
                    <a:pt x="12053" y="8115"/>
                    <a:pt x="12948" y="7220"/>
                    <a:pt x="12948" y="6086"/>
                  </a:cubicBezTo>
                  <a:cubicBezTo>
                    <a:pt x="12948" y="5012"/>
                    <a:pt x="12053" y="4117"/>
                    <a:pt x="10919" y="4117"/>
                  </a:cubicBezTo>
                  <a:cubicBezTo>
                    <a:pt x="9786" y="4117"/>
                    <a:pt x="8891" y="5012"/>
                    <a:pt x="8891" y="6086"/>
                  </a:cubicBezTo>
                  <a:cubicBezTo>
                    <a:pt x="8891" y="7220"/>
                    <a:pt x="9786" y="8115"/>
                    <a:pt x="10919" y="8115"/>
                  </a:cubicBezTo>
                  <a:close/>
                  <a:moveTo>
                    <a:pt x="10919" y="8115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449903" y="3992437"/>
            <a:ext cx="496896" cy="495930"/>
            <a:chOff x="3657313" y="4557341"/>
            <a:chExt cx="604738" cy="603504"/>
          </a:xfrm>
          <a:effectLst>
            <a:glow rad="101600">
              <a:srgbClr val="E44132">
                <a:satMod val="175000"/>
                <a:alpha val="40000"/>
              </a:srgbClr>
            </a:glow>
          </a:effectLst>
        </p:grpSpPr>
        <p:sp>
          <p:nvSpPr>
            <p:cNvPr id="84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446407" y="1554037"/>
            <a:ext cx="496896" cy="495930"/>
            <a:chOff x="3657313" y="4557341"/>
            <a:chExt cx="604738" cy="603504"/>
          </a:xfrm>
          <a:effectLst>
            <a:glow rad="101600">
              <a:srgbClr val="52A6C3">
                <a:satMod val="175000"/>
                <a:alpha val="40000"/>
              </a:srgbClr>
            </a:glow>
          </a:effectLst>
        </p:grpSpPr>
        <p:sp>
          <p:nvSpPr>
            <p:cNvPr id="87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108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lunk_conf2014_PPT TEMPLATE_07111">
  <a:themeElements>
    <a:clrScheme name="SKO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A9E1"/>
      </a:accent2>
      <a:accent3>
        <a:srgbClr val="65A637"/>
      </a:accent3>
      <a:accent4>
        <a:srgbClr val="C0C0C0"/>
      </a:accent4>
      <a:accent5>
        <a:srgbClr val="005F86"/>
      </a:accent5>
      <a:accent6>
        <a:srgbClr val="5F5F5F"/>
      </a:accent6>
      <a:hlink>
        <a:srgbClr val="00A9FF"/>
      </a:hlink>
      <a:folHlink>
        <a:srgbClr val="396B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Splunk_conf2014_PPT TEMPLATE_07111.potx</Template>
  <TotalTime>23218</TotalTime>
  <Words>3490</Words>
  <Application>Microsoft Macintosh PowerPoint</Application>
  <PresentationFormat>On-screen Show (16:9)</PresentationFormat>
  <Paragraphs>526</Paragraphs>
  <Slides>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Splunk_conf2014_PPT TEMPLATE_07111</vt:lpstr>
      <vt:lpstr>Using Splunk to Improve Your Network Security Posture</vt:lpstr>
      <vt:lpstr>Session Agenda</vt:lpstr>
      <vt:lpstr>Crash Course: Securing Your Network</vt:lpstr>
      <vt:lpstr>Some History on our Cyber Range</vt:lpstr>
      <vt:lpstr>Follow the Pros: Cisco's Incident Response Team</vt:lpstr>
      <vt:lpstr>R&amp;D by Cisco's Professional Services</vt:lpstr>
      <vt:lpstr>PowerPoint Presentation</vt:lpstr>
      <vt:lpstr>Core Components and Technologies</vt:lpstr>
      <vt:lpstr>Key Areas of Information to Investigate</vt:lpstr>
      <vt:lpstr>Key Technologies</vt:lpstr>
      <vt:lpstr>Filling those Core Competencies from the Network</vt:lpstr>
      <vt:lpstr>Input and Source Types</vt:lpstr>
      <vt:lpstr>Input and Source Types</vt:lpstr>
      <vt:lpstr>Primer on the Common Information Model …</vt:lpstr>
      <vt:lpstr>A Simple Example using CIM</vt:lpstr>
      <vt:lpstr>Using CIM to Correlate</vt:lpstr>
      <vt:lpstr>Hands' On: Playing with Playbooks</vt:lpstr>
      <vt:lpstr>Getting Started with Your Own Playbook</vt:lpstr>
      <vt:lpstr>Understanding the Guides</vt:lpstr>
      <vt:lpstr>Primer: Resource Access</vt:lpstr>
      <vt:lpstr>Resource Access: RA-WEB-01</vt:lpstr>
      <vt:lpstr>Resource Access: RA-WEB-01</vt:lpstr>
      <vt:lpstr>Resource Access: RA-EMAIL-01</vt:lpstr>
      <vt:lpstr>Resource Access: RA-EMAIL-01</vt:lpstr>
      <vt:lpstr>Primer: Network Activity</vt:lpstr>
      <vt:lpstr>Network Access: NW-CONNS-01</vt:lpstr>
      <vt:lpstr>PowerPoint Presentation</vt:lpstr>
      <vt:lpstr>Network Access: NW-WIFI-01</vt:lpstr>
      <vt:lpstr>PowerPoint Presentation</vt:lpstr>
      <vt:lpstr>Primer: Malware Activity</vt:lpstr>
      <vt:lpstr>Malware Activity: MW-TREND-01</vt:lpstr>
      <vt:lpstr>Malware Activity: MW-TREND-01</vt:lpstr>
      <vt:lpstr>Malware Activity: MW-CONNS-01</vt:lpstr>
      <vt:lpstr>Malware Activity: MW-CONNS-01</vt:lpstr>
      <vt:lpstr>Wrap Up</vt:lpstr>
      <vt:lpstr>PowerPoint Presentation</vt:lpstr>
      <vt:lpstr>Session Recap</vt:lpstr>
      <vt:lpstr>Solution Guides and Code</vt:lpstr>
      <vt:lpstr>Keeping in Touch</vt:lpstr>
      <vt:lpstr>PowerPoint Presentation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Andrew Wurster</cp:lastModifiedBy>
  <cp:revision>388</cp:revision>
  <dcterms:created xsi:type="dcterms:W3CDTF">2011-03-03T00:36:28Z</dcterms:created>
  <dcterms:modified xsi:type="dcterms:W3CDTF">2014-10-08T05:41:44Z</dcterms:modified>
</cp:coreProperties>
</file>